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6"/>
  </p:notesMasterIdLst>
  <p:sldIdLst>
    <p:sldId id="273" r:id="rId2"/>
    <p:sldId id="385" r:id="rId3"/>
    <p:sldId id="387" r:id="rId4"/>
    <p:sldId id="388" r:id="rId5"/>
    <p:sldId id="389" r:id="rId6"/>
    <p:sldId id="392" r:id="rId7"/>
    <p:sldId id="390" r:id="rId8"/>
    <p:sldId id="391" r:id="rId9"/>
    <p:sldId id="393" r:id="rId10"/>
    <p:sldId id="394" r:id="rId11"/>
    <p:sldId id="395" r:id="rId12"/>
    <p:sldId id="396" r:id="rId13"/>
    <p:sldId id="397" r:id="rId14"/>
    <p:sldId id="367" r:id="rId15"/>
    <p:sldId id="375" r:id="rId16"/>
    <p:sldId id="370" r:id="rId17"/>
    <p:sldId id="373" r:id="rId18"/>
    <p:sldId id="371" r:id="rId19"/>
    <p:sldId id="376" r:id="rId20"/>
    <p:sldId id="364" r:id="rId21"/>
    <p:sldId id="365" r:id="rId22"/>
    <p:sldId id="366" r:id="rId23"/>
    <p:sldId id="374" r:id="rId24"/>
    <p:sldId id="335" r:id="rId25"/>
  </p:sldIdLst>
  <p:sldSz cx="12192000" cy="6858000"/>
  <p:notesSz cx="6858000" cy="9144000"/>
  <p:embeddedFontLst>
    <p:embeddedFont>
      <p:font typeface="Algerian" panose="04020705040A02060702" pitchFamily="82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ago marques" initials="tm" lastIdx="1" clrIdx="0">
    <p:extLst>
      <p:ext uri="{19B8F6BF-5375-455C-9EA6-DF929625EA0E}">
        <p15:presenceInfo xmlns:p15="http://schemas.microsoft.com/office/powerpoint/2012/main" userId="d3c7d985b81d5e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CC80"/>
    <a:srgbClr val="F3F3F3"/>
    <a:srgbClr val="F0F0F0"/>
    <a:srgbClr val="1625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79" d="100"/>
          <a:sy n="79" d="100"/>
        </p:scale>
        <p:origin x="18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288E-2AB9-4FC5-A50F-D1EA45C7B6DC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0E489-29D4-4C1B-9BFA-EB2B3262DF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128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4A82-F71B-46D4-9B86-C9293F7EF028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29E1-27D6-4F8D-A2CA-E03CA5B8ED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408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4A82-F71B-46D4-9B86-C9293F7EF028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29E1-27D6-4F8D-A2CA-E03CA5B8ED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08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4A82-F71B-46D4-9B86-C9293F7EF028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29E1-27D6-4F8D-A2CA-E03CA5B8ED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98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3BD02EC5-41AE-4F0F-BC57-80E431FF3F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1" y="-2667000"/>
            <a:ext cx="6858001" cy="1219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28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4A82-F71B-46D4-9B86-C9293F7EF028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29E1-27D6-4F8D-A2CA-E03CA5B8ED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522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4A82-F71B-46D4-9B86-C9293F7EF028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29E1-27D6-4F8D-A2CA-E03CA5B8ED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678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4A82-F71B-46D4-9B86-C9293F7EF028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29E1-27D6-4F8D-A2CA-E03CA5B8ED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535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4A82-F71B-46D4-9B86-C9293F7EF028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29E1-27D6-4F8D-A2CA-E03CA5B8ED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6830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4A82-F71B-46D4-9B86-C9293F7EF028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29E1-27D6-4F8D-A2CA-E03CA5B8ED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94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4A82-F71B-46D4-9B86-C9293F7EF028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29E1-27D6-4F8D-A2CA-E03CA5B8ED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297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4A82-F71B-46D4-9B86-C9293F7EF028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29E1-27D6-4F8D-A2CA-E03CA5B8ED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45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4A82-F71B-46D4-9B86-C9293F7EF028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629E1-27D6-4F8D-A2CA-E03CA5B8ED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7907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E4A82-F71B-46D4-9B86-C9293F7EF028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629E1-27D6-4F8D-A2CA-E03CA5B8ED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48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hyperlink" Target="https://www.youtube.com/playlist?list=PLjdDBZW3EmXcgASSU_5mjAgtYi8UWGIZY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-epkWWakCB8&amp;list=PLjdDBZW3EmXcgASSU_5mjAgtYi8UWGIZY&amp;index=34" TargetMode="External"/><Relationship Id="rId13" Type="http://schemas.openxmlformats.org/officeDocument/2006/relationships/hyperlink" Target="https://www.youtube.com/watch?v=Yur6xweUAGQ&amp;list=PLjdDBZW3EmXcgASSU_5mjAgtYi8UWGIZY&amp;index=15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youtube.com/watch?v=b81QmU9qh6Y&amp;list=PLjdDBZW3EmXcgASSU_5mjAgtYi8UWGIZY&amp;index=36" TargetMode="External"/><Relationship Id="rId12" Type="http://schemas.openxmlformats.org/officeDocument/2006/relationships/hyperlink" Target="https://www.youtube.com/watch?v=C4FssSl6-Ew&amp;list=PLjdDBZW3EmXcgASSU_5mjAgtYi8UWGIZY&amp;index=16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KXoy005kYls&amp;list=PLjdDBZW3EmXcgASSU_5mjAgtYi8UWGIZY&amp;index=37" TargetMode="External"/><Relationship Id="rId11" Type="http://schemas.openxmlformats.org/officeDocument/2006/relationships/hyperlink" Target="https://www.youtube.com/watch?v=eD3-KW3WdS0&amp;list=PLjdDBZW3EmXcgASSU_5mjAgtYi8UWGIZY&amp;index=17" TargetMode="External"/><Relationship Id="rId5" Type="http://schemas.openxmlformats.org/officeDocument/2006/relationships/hyperlink" Target="https://www.youtube.com/watch?v=_6gwgAZ4vrc&amp;list=PLjdDBZW3EmXcgASSU_5mjAgtYi8UWGIZY&amp;index=38" TargetMode="External"/><Relationship Id="rId10" Type="http://schemas.openxmlformats.org/officeDocument/2006/relationships/hyperlink" Target="https://www.youtube.com/watch?v=r7YIj_n95Po&amp;list=PLjdDBZW3EmXcgASSU_5mjAgtYi8UWGIZY&amp;index=28" TargetMode="External"/><Relationship Id="rId4" Type="http://schemas.openxmlformats.org/officeDocument/2006/relationships/hyperlink" Target="https://www.youtube.com/watch?v=EbIyfWjn_jE&amp;list=PLjdDBZW3EmXcgASSU_5mjAgtYi8UWGIZY&amp;index=38" TargetMode="External"/><Relationship Id="rId9" Type="http://schemas.openxmlformats.org/officeDocument/2006/relationships/hyperlink" Target="https://www.youtube.com/watch?v=jU7jaYcInvQ&amp;list=PLjdDBZW3EmXcgASSU_5mjAgtYi8UWGIZY&amp;index=33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mdsx8WNEOgc&amp;list=PLjdDBZW3EmXcgASSU_5mjAgtYi8UWGIZY&amp;index=8" TargetMode="External"/><Relationship Id="rId13" Type="http://schemas.openxmlformats.org/officeDocument/2006/relationships/hyperlink" Target="Regress&#227;o%20Log&#237;stica%20no%20Poderoso%20H20%20do%20R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youtube.com/watch?v=o7qCfcTL7r0&amp;list=PLjdDBZW3EmXcgASSU_5mjAgtYi8UWGIZY&amp;index=9" TargetMode="External"/><Relationship Id="rId12" Type="http://schemas.openxmlformats.org/officeDocument/2006/relationships/hyperlink" Target="https://www.youtube.com/watch?v=o5Xw6KIjSm0&amp;list=PLjdDBZW3EmXcgASSU_5mjAgtYi8UWGIZY&amp;index=3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sPWP7HImXtI&amp;list=PLjdDBZW3EmXcgASSU_5mjAgtYi8UWGIZY&amp;index=11" TargetMode="External"/><Relationship Id="rId11" Type="http://schemas.openxmlformats.org/officeDocument/2006/relationships/hyperlink" Target="https://www.youtube.com/watch?v=cvDQF5jZuQM&amp;list=PLjdDBZW3EmXcgASSU_5mjAgtYi8UWGIZY&amp;index=4" TargetMode="External"/><Relationship Id="rId5" Type="http://schemas.openxmlformats.org/officeDocument/2006/relationships/hyperlink" Target="https://www.youtube.com/watch?v=EXy8iI-ttW0&amp;list=PLjdDBZW3EmXcgASSU_5mjAgtYi8UWGIZY&amp;index=12" TargetMode="External"/><Relationship Id="rId10" Type="http://schemas.openxmlformats.org/officeDocument/2006/relationships/hyperlink" Target="https://www.youtube.com/watch?v=-0glrcObd70&amp;list=PLjdDBZW3EmXcgASSU_5mjAgtYi8UWGIZY&amp;index=5" TargetMode="External"/><Relationship Id="rId4" Type="http://schemas.openxmlformats.org/officeDocument/2006/relationships/hyperlink" Target="https://www.youtube.com/watch?v=W8OIg23O_Qk&amp;list=PLjdDBZW3EmXcgASSU_5mjAgtYi8UWGIZY&amp;index=13" TargetMode="External"/><Relationship Id="rId9" Type="http://schemas.openxmlformats.org/officeDocument/2006/relationships/hyperlink" Target="https://www.youtube.com/watch?v=OF9QSl1Jw-Y&amp;list=PLjdDBZW3EmXcgASSU_5mjAgtYi8UWGIZY&amp;index=7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5SZBAffX-g" TargetMode="External"/><Relationship Id="rId13" Type="http://schemas.openxmlformats.org/officeDocument/2006/relationships/hyperlink" Target="https://www.youtube.com/watch?v=C_WFQBlX9OY&amp;list=PLjdDBZW3EmXd3aG4J8j3TbU5XsMRzR9Ve&amp;index=10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youtube.com/watch?v=8QsxgNbbWis&amp;list=PLjdDBZW3EmXcgASSU_5mjAgtYi8UWGIZY&amp;index=40" TargetMode="External"/><Relationship Id="rId12" Type="http://schemas.openxmlformats.org/officeDocument/2006/relationships/hyperlink" Target="https://www.youtube.com/watch?v=n4eSfhGTSQM&amp;list=PLjdDBZW3EmXd3aG4J8j3TbU5XsMRzR9Ve&amp;index=15" TargetMode="External"/><Relationship Id="rId2" Type="http://schemas.openxmlformats.org/officeDocument/2006/relationships/image" Target="../media/image12.png"/><Relationship Id="rId16" Type="http://schemas.openxmlformats.org/officeDocument/2006/relationships/hyperlink" Target="https://www.youtube.com/watch?v=EXy8iI-ttW0&amp;list=PLjdDBZW3EmXcgASSU_5mjAgtYi8UWGIZY&amp;index=12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7BnAQ-0evxU&amp;list=PLjdDBZW3EmXcgASSU_5mjAgtYi8UWGIZY&amp;index=41" TargetMode="External"/><Relationship Id="rId11" Type="http://schemas.openxmlformats.org/officeDocument/2006/relationships/hyperlink" Target="https://www.youtube.com/watch?v=8HvJ9JYKQC0&amp;list=PLjdDBZW3EmXcTLz_bKGDSmtTOlVMpzMw8&amp;index=8" TargetMode="External"/><Relationship Id="rId5" Type="http://schemas.openxmlformats.org/officeDocument/2006/relationships/hyperlink" Target="https://www.youtube.com/watch?v=-kn4-4Ajqv0&amp;list=PLjdDBZW3EmXcgASSU_5mjAgtYi8UWGIZY&amp;index=43" TargetMode="External"/><Relationship Id="rId15" Type="http://schemas.openxmlformats.org/officeDocument/2006/relationships/hyperlink" Target="https://www.youtube.com/watch?v=sPWP7HImXtI&amp;list=PLjdDBZW3EmXcgASSU_5mjAgtYi8UWGIZY&amp;index=11" TargetMode="External"/><Relationship Id="rId10" Type="http://schemas.openxmlformats.org/officeDocument/2006/relationships/hyperlink" Target="https://www.youtube.com/watch?v=8HZ06xHGDQs&amp;list=PLjdDBZW3EmXcTLz_bKGDSmtTOlVMpzMw8&amp;index=2" TargetMode="External"/><Relationship Id="rId4" Type="http://schemas.openxmlformats.org/officeDocument/2006/relationships/hyperlink" Target="https://www.youtube.com/watch?v=x6Tt96a2UjI&amp;list=PLjdDBZW3EmXcgASSU_5mjAgtYi8UWGIZY&amp;index=44" TargetMode="External"/><Relationship Id="rId9" Type="http://schemas.openxmlformats.org/officeDocument/2006/relationships/hyperlink" Target="https://www.youtube.com/watch?v=KUzLBCZCHvs&amp;list=PLjdDBZW3EmXcTLz_bKGDSmtTOlVMpzMw8" TargetMode="External"/><Relationship Id="rId14" Type="http://schemas.openxmlformats.org/officeDocument/2006/relationships/hyperlink" Target="https://www.youtube.com/watch?v=-0glrcObd70&amp;list=PLjdDBZW3EmXcgASSU_5mjAgtYi8UWGIZY&amp;index=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unidadeestatistica.kpages.online/comunidadeexperienc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hyperlink" Target="https://pixabay.com/de/lernen-lehrer-anatomie-gehirn-2714173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1.JPG"/><Relationship Id="rId4" Type="http://schemas.openxmlformats.org/officeDocument/2006/relationships/image" Target="../media/image7.png"/><Relationship Id="rId9" Type="http://schemas.openxmlformats.org/officeDocument/2006/relationships/hyperlink" Target="https://openclipart.org/detail/64903/people-024-teacher-desk-chair-by-palomaironiqu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jpg"/><Relationship Id="rId4" Type="http://schemas.openxmlformats.org/officeDocument/2006/relationships/image" Target="../media/image6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mpla.com.br/maratona-de-estatistica-pesquisa-operacional-e-ciencia-de-dados__1142446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gif"/><Relationship Id="rId5" Type="http://schemas.openxmlformats.org/officeDocument/2006/relationships/image" Target="../media/image14.jpeg"/><Relationship Id="rId10" Type="http://schemas.openxmlformats.org/officeDocument/2006/relationships/image" Target="../media/image19.gif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6.jp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3.jp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s://cran.r-project.org/package=criticalpath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estatidados.shinyapps.io/portfoliothiagomarques/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g"/><Relationship Id="rId11" Type="http://schemas.openxmlformats.org/officeDocument/2006/relationships/hyperlink" Target="https://estatidados.shinyapps.io/TOPSIS_R/?_ga=2.228655518.366768833.1655923182-1536513549.1655923182" TargetMode="External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hyperlink" Target="https://rpubs.com/Thiago_Estatidados" TargetMode="External"/><Relationship Id="rId9" Type="http://schemas.openxmlformats.org/officeDocument/2006/relationships/hyperlink" Target="https://estatidados.shinyapps.io/QUIZ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D4961E8-20F1-494B-BC9A-FA52F739A18F}"/>
              </a:ext>
            </a:extLst>
          </p:cNvPr>
          <p:cNvSpPr/>
          <p:nvPr/>
        </p:nvSpPr>
        <p:spPr>
          <a:xfrm>
            <a:off x="-3962" y="-14868"/>
            <a:ext cx="12192000" cy="6858000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A6B2F7EE-E8AD-492D-A869-EB074D20562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34289" y="2756186"/>
            <a:ext cx="9723422" cy="404812"/>
          </a:xfrm>
        </p:spPr>
        <p:txBody>
          <a:bodyPr>
            <a:noAutofit/>
          </a:bodyPr>
          <a:lstStyle/>
          <a:p>
            <a:pPr algn="ctr"/>
            <a:r>
              <a:rPr lang="pt-BR" sz="6000" u="sng" dirty="0">
                <a:solidFill>
                  <a:srgbClr val="E5CC80"/>
                </a:solidFill>
                <a:latin typeface="Gotham Black" panose="02000603040000020004" pitchFamily="2" charset="0"/>
              </a:rPr>
              <a:t> 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98B14917-9D03-4062-B450-79A9552162FD}"/>
              </a:ext>
            </a:extLst>
          </p:cNvPr>
          <p:cNvSpPr txBox="1">
            <a:spLocks/>
          </p:cNvSpPr>
          <p:nvPr/>
        </p:nvSpPr>
        <p:spPr>
          <a:xfrm>
            <a:off x="4452848" y="4660362"/>
            <a:ext cx="6215153" cy="404803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dirty="0">
              <a:solidFill>
                <a:schemeClr val="bg1"/>
              </a:solidFill>
              <a:latin typeface="Gotham Bold" panose="02000803030000020004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28A9B9-828E-4FC0-9063-508B540DBCC1}"/>
              </a:ext>
            </a:extLst>
          </p:cNvPr>
          <p:cNvCxnSpPr>
            <a:cxnSpLocks/>
          </p:cNvCxnSpPr>
          <p:nvPr/>
        </p:nvCxnSpPr>
        <p:spPr>
          <a:xfrm>
            <a:off x="1828800" y="3874003"/>
            <a:ext cx="8737600" cy="0"/>
          </a:xfrm>
          <a:prstGeom prst="line">
            <a:avLst/>
          </a:prstGeom>
          <a:ln>
            <a:solidFill>
              <a:srgbClr val="E5C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Uma imagem contendo mesa&#10;&#10;Descrição gerada automaticamente">
            <a:extLst>
              <a:ext uri="{FF2B5EF4-FFF2-40B4-BE49-F238E27FC236}">
                <a16:creationId xmlns:a16="http://schemas.microsoft.com/office/drawing/2014/main" id="{10903ACF-BF48-4D45-9DF2-1BE87724C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0930"/>
            <a:ext cx="12246985" cy="6888929"/>
          </a:xfrm>
          <a:prstGeom prst="rect">
            <a:avLst/>
          </a:prstGeom>
        </p:spPr>
      </p:pic>
      <p:pic>
        <p:nvPicPr>
          <p:cNvPr id="8" name="Google Shape;48;p1">
            <a:extLst>
              <a:ext uri="{FF2B5EF4-FFF2-40B4-BE49-F238E27FC236}">
                <a16:creationId xmlns:a16="http://schemas.microsoft.com/office/drawing/2014/main" id="{306C89BE-DE73-AC2C-3BBC-C9D97FBCDA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289" y="-167154"/>
            <a:ext cx="8928284" cy="2771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Imagem 4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55C496F-0C71-15BF-7FB8-42A0C49D1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101" y="5065165"/>
            <a:ext cx="1626138" cy="162613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03BC720-B50D-0356-956A-AB8DB3CE4187}"/>
              </a:ext>
            </a:extLst>
          </p:cNvPr>
          <p:cNvSpPr txBox="1"/>
          <p:nvPr/>
        </p:nvSpPr>
        <p:spPr>
          <a:xfrm>
            <a:off x="100539" y="2387509"/>
            <a:ext cx="345256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r>
              <a:rPr lang="pt-BR" sz="4000" dirty="0">
                <a:solidFill>
                  <a:schemeClr val="bg1"/>
                </a:solidFill>
                <a:latin typeface="Algerian" panose="04020705040A02060702" pitchFamily="82" charset="0"/>
              </a:rPr>
              <a:t>Potencia da linguagem R em Estatística e Ciência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032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FDD2354-ABFA-BA86-8857-2B88F08C248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1013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11BC5034-F9CC-EEE3-2BB1-3D32E438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556" y="-311727"/>
            <a:ext cx="2040774" cy="2040774"/>
          </a:xfrm>
          <a:prstGeom prst="rect">
            <a:avLst/>
          </a:prstGeom>
        </p:spPr>
      </p:pic>
      <p:pic>
        <p:nvPicPr>
          <p:cNvPr id="16" name="Imagem 1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206151E-E050-5DEC-DA3A-CB3FA63D0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62" y="4965413"/>
            <a:ext cx="1626138" cy="162613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01D39FE-CACC-3F86-6AA6-35265CEF0449}"/>
              </a:ext>
            </a:extLst>
          </p:cNvPr>
          <p:cNvSpPr txBox="1"/>
          <p:nvPr/>
        </p:nvSpPr>
        <p:spPr>
          <a:xfrm>
            <a:off x="1159798" y="507117"/>
            <a:ext cx="8366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 err="1">
                <a:solidFill>
                  <a:schemeClr val="bg1"/>
                </a:solidFill>
              </a:rPr>
              <a:t>Videos</a:t>
            </a:r>
            <a:r>
              <a:rPr lang="pt-BR" sz="4000" dirty="0">
                <a:solidFill>
                  <a:schemeClr val="bg1"/>
                </a:solidFill>
              </a:rPr>
              <a:t> do </a:t>
            </a:r>
            <a:r>
              <a:rPr lang="pt-BR" sz="4000" dirty="0" err="1">
                <a:solidFill>
                  <a:schemeClr val="bg1"/>
                </a:solidFill>
              </a:rPr>
              <a:t>Estatidados</a:t>
            </a:r>
            <a:endParaRPr lang="pt-BR" sz="4000" dirty="0">
              <a:solidFill>
                <a:schemeClr val="bg1"/>
              </a:solidFill>
            </a:endParaRPr>
          </a:p>
        </p:txBody>
      </p:sp>
      <p:pic>
        <p:nvPicPr>
          <p:cNvPr id="8" name="Imagem 7">
            <a:hlinkClick r:id="rId4"/>
            <a:extLst>
              <a:ext uri="{FF2B5EF4-FFF2-40B4-BE49-F238E27FC236}">
                <a16:creationId xmlns:a16="http://schemas.microsoft.com/office/drawing/2014/main" id="{F3FEAFAA-121F-46F8-6092-7FF672867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044" y="1500503"/>
            <a:ext cx="8923488" cy="46693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604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FDD2354-ABFA-BA86-8857-2B88F08C248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1013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11BC5034-F9CC-EEE3-2BB1-3D32E438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556" y="-311727"/>
            <a:ext cx="2040774" cy="2040774"/>
          </a:xfrm>
          <a:prstGeom prst="rect">
            <a:avLst/>
          </a:prstGeom>
        </p:spPr>
      </p:pic>
      <p:pic>
        <p:nvPicPr>
          <p:cNvPr id="16" name="Imagem 1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206151E-E050-5DEC-DA3A-CB3FA63D0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62" y="4965413"/>
            <a:ext cx="1626138" cy="162613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01D39FE-CACC-3F86-6AA6-35265CEF0449}"/>
              </a:ext>
            </a:extLst>
          </p:cNvPr>
          <p:cNvSpPr txBox="1"/>
          <p:nvPr/>
        </p:nvSpPr>
        <p:spPr>
          <a:xfrm>
            <a:off x="1159798" y="507117"/>
            <a:ext cx="8366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30 </a:t>
            </a:r>
            <a:r>
              <a:rPr lang="pt-BR" sz="4000" dirty="0" err="1">
                <a:solidFill>
                  <a:schemeClr val="bg1"/>
                </a:solidFill>
              </a:rPr>
              <a:t>Videos</a:t>
            </a:r>
            <a:r>
              <a:rPr lang="pt-BR" sz="4000" dirty="0">
                <a:solidFill>
                  <a:schemeClr val="bg1"/>
                </a:solidFill>
              </a:rPr>
              <a:t> de R do </a:t>
            </a:r>
            <a:r>
              <a:rPr lang="pt-BR" sz="4000" dirty="0" err="1">
                <a:solidFill>
                  <a:schemeClr val="bg1"/>
                </a:solidFill>
              </a:rPr>
              <a:t>Estatidados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37E0D42-64DD-93C0-94E2-78BEFC59482E}"/>
              </a:ext>
            </a:extLst>
          </p:cNvPr>
          <p:cNvSpPr txBox="1"/>
          <p:nvPr/>
        </p:nvSpPr>
        <p:spPr>
          <a:xfrm>
            <a:off x="1159798" y="1469646"/>
            <a:ext cx="11020980" cy="1255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Baixar Dados da B3 de forma fácil com R e pacote GetDFPData2        - Leonardo Chalhoub (Mestre ADM UFPGS)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pPr algn="l"/>
            <a:endParaRPr lang="pt-BR" b="1" dirty="0">
              <a:solidFill>
                <a:schemeClr val="accent4">
                  <a:lumMod val="75000"/>
                </a:schemeClr>
              </a:solidFill>
              <a:latin typeface="YouTube Sans"/>
            </a:endParaRPr>
          </a:p>
          <a:p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Athos Damiani (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Co-fundador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Curso-R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 - Blog com R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distill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em minutos.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endParaRPr lang="pt-BR" b="1" dirty="0">
              <a:solidFill>
                <a:schemeClr val="accent4">
                  <a:lumMod val="75000"/>
                </a:schemeClr>
              </a:solidFill>
              <a:latin typeface="YouTube Sans"/>
            </a:endParaRPr>
          </a:p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Gráficos point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click (Drag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drop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 - esquisse R - Prof. Antônio C. da Silva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pPr algn="l"/>
            <a:endParaRPr lang="pt-BR" b="1" dirty="0">
              <a:solidFill>
                <a:schemeClr val="accent4">
                  <a:lumMod val="75000"/>
                </a:schemeClr>
              </a:solidFill>
              <a:latin typeface="YouTube Sans"/>
            </a:endParaRPr>
          </a:p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Athos Damiani - (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Curso-R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 - Introdução ao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deeplearning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com R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torch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pPr algn="l"/>
            <a:endParaRPr lang="pt-BR" b="1" dirty="0">
              <a:solidFill>
                <a:schemeClr val="accent4">
                  <a:lumMod val="75000"/>
                </a:schemeClr>
              </a:solidFill>
              <a:latin typeface="YouTube Sans"/>
            </a:endParaRPr>
          </a:p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Nuvem de palavras com R no Power BI - Marco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Milanez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pPr algn="l"/>
            <a:endParaRPr lang="pt-BR" b="1" dirty="0">
              <a:solidFill>
                <a:schemeClr val="accent4">
                  <a:lumMod val="75000"/>
                </a:schemeClr>
              </a:solidFill>
              <a:latin typeface="YouTube Sans"/>
            </a:endParaRPr>
          </a:p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Sistemas de Recomendação - Market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Basket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com o algoritmo APRIORI no R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pPr algn="l"/>
            <a:endParaRPr lang="pt-BR" b="1" dirty="0">
              <a:solidFill>
                <a:schemeClr val="accent4">
                  <a:lumMod val="75000"/>
                </a:schemeClr>
              </a:solidFill>
              <a:latin typeface="YouTube Sans"/>
            </a:endParaRPr>
          </a:p>
          <a:p>
            <a:pPr algn="l"/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BackPropagation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O que é? Como aplicar no R em Redes Neurais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pPr algn="l"/>
            <a:endParaRPr lang="pt-BR" b="1" dirty="0">
              <a:solidFill>
                <a:schemeClr val="accent4">
                  <a:lumMod val="75000"/>
                </a:schemeClr>
              </a:solidFill>
              <a:latin typeface="YouTube Sans"/>
              <a:hlinkClick r:id="rId1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Gráficos Estatísticos no R (ggplot2,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plotly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GGally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 (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realizada em 20/08/2019)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pPr algn="l"/>
            <a:endParaRPr lang="pt-BR" b="1" dirty="0">
              <a:solidFill>
                <a:schemeClr val="accent4">
                  <a:lumMod val="75000"/>
                </a:schemeClr>
              </a:solidFill>
              <a:latin typeface="YouTube Sans"/>
            </a:endParaRPr>
          </a:p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Uma aplicação com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Forest no R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endParaRPr lang="pt-BR" b="1" dirty="0">
              <a:solidFill>
                <a:schemeClr val="accent4">
                  <a:lumMod val="75000"/>
                </a:schemeClr>
              </a:solidFill>
              <a:latin typeface="YouTube Sans"/>
            </a:endParaRPr>
          </a:p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 que é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Gradient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Descent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 como aplicar no R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endParaRPr lang="pt-BR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rgbClr val="030303"/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rgbClr val="030303"/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rgbClr val="030303"/>
              </a:solidFill>
              <a:effectLst/>
              <a:latin typeface="YouTube Sans"/>
            </a:endParaRPr>
          </a:p>
          <a:p>
            <a:endParaRPr lang="pt-BR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rgbClr val="030303"/>
              </a:solidFill>
              <a:effectLst/>
              <a:latin typeface="YouTube Sans"/>
            </a:endParaRPr>
          </a:p>
          <a:p>
            <a:endParaRPr lang="pt-BR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rgbClr val="030303"/>
              </a:solidFill>
              <a:effectLst/>
              <a:latin typeface="YouTube Sans"/>
            </a:endParaRPr>
          </a:p>
          <a:p>
            <a:endParaRPr lang="pt-BR" b="1" dirty="0">
              <a:solidFill>
                <a:srgbClr val="030303"/>
              </a:solidFill>
              <a:latin typeface="YouTube Sans"/>
            </a:endParaRPr>
          </a:p>
          <a:p>
            <a:endParaRPr lang="pt-BR" b="1" i="0" dirty="0">
              <a:solidFill>
                <a:srgbClr val="030303"/>
              </a:solidFill>
              <a:effectLst/>
              <a:latin typeface="YouTube Sans"/>
            </a:endParaRPr>
          </a:p>
          <a:p>
            <a:pPr algn="l"/>
            <a:endParaRPr lang="pt-BR" b="1" i="0" dirty="0">
              <a:solidFill>
                <a:schemeClr val="bg1"/>
              </a:solidFill>
              <a:effectLst/>
              <a:latin typeface="YouTube Sans"/>
            </a:endParaRPr>
          </a:p>
          <a:p>
            <a:pPr algn="l"/>
            <a:endParaRPr lang="pt-BR" b="1" dirty="0">
              <a:solidFill>
                <a:schemeClr val="bg1"/>
              </a:solidFill>
              <a:latin typeface="YouTube Sans"/>
            </a:endParaRPr>
          </a:p>
          <a:p>
            <a:pPr algn="l"/>
            <a:endParaRPr lang="pt-BR" b="1" i="0" dirty="0">
              <a:solidFill>
                <a:schemeClr val="bg1"/>
              </a:solidFill>
              <a:effectLst/>
              <a:latin typeface="YouTube Sans"/>
            </a:endParaRPr>
          </a:p>
          <a:p>
            <a:pPr algn="l"/>
            <a:endParaRPr lang="pt-BR" b="1" i="0" dirty="0">
              <a:solidFill>
                <a:schemeClr val="bg1"/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1987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FDD2354-ABFA-BA86-8857-2B88F08C248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1013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11BC5034-F9CC-EEE3-2BB1-3D32E438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556" y="-311727"/>
            <a:ext cx="2040774" cy="2040774"/>
          </a:xfrm>
          <a:prstGeom prst="rect">
            <a:avLst/>
          </a:prstGeom>
        </p:spPr>
      </p:pic>
      <p:pic>
        <p:nvPicPr>
          <p:cNvPr id="16" name="Imagem 1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206151E-E050-5DEC-DA3A-CB3FA63D0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62" y="4965413"/>
            <a:ext cx="1626138" cy="162613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01D39FE-CACC-3F86-6AA6-35265CEF0449}"/>
              </a:ext>
            </a:extLst>
          </p:cNvPr>
          <p:cNvSpPr txBox="1"/>
          <p:nvPr/>
        </p:nvSpPr>
        <p:spPr>
          <a:xfrm>
            <a:off x="1159798" y="507117"/>
            <a:ext cx="8366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 err="1">
                <a:solidFill>
                  <a:schemeClr val="bg1"/>
                </a:solidFill>
              </a:rPr>
              <a:t>Videos</a:t>
            </a:r>
            <a:r>
              <a:rPr lang="pt-BR" sz="4000" dirty="0">
                <a:solidFill>
                  <a:schemeClr val="bg1"/>
                </a:solidFill>
              </a:rPr>
              <a:t> do </a:t>
            </a:r>
            <a:r>
              <a:rPr lang="pt-BR" sz="4000" dirty="0" err="1">
                <a:solidFill>
                  <a:schemeClr val="bg1"/>
                </a:solidFill>
              </a:rPr>
              <a:t>Estatidados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37E0D42-64DD-93C0-94E2-78BEFC59482E}"/>
              </a:ext>
            </a:extLst>
          </p:cNvPr>
          <p:cNvSpPr txBox="1"/>
          <p:nvPr/>
        </p:nvSpPr>
        <p:spPr>
          <a:xfrm>
            <a:off x="1159798" y="1215003"/>
            <a:ext cx="11020980" cy="1782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Parte 1 - Análise descritiva na Base de dados do ENADE Usando R - Camila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Koehler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pPr algn="l"/>
            <a:endParaRPr lang="pt-BR" b="1" dirty="0">
              <a:solidFill>
                <a:schemeClr val="accent4">
                  <a:lumMod val="75000"/>
                </a:schemeClr>
              </a:solidFill>
              <a:latin typeface="YouTube Sans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Paula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Maçaira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(R descomplicado) - Séries temporais com Aplicação no R - Parte 1</a:t>
            </a:r>
          </a:p>
          <a:p>
            <a:pPr algn="l"/>
            <a:endParaRPr lang="pt-BR" b="1" dirty="0">
              <a:solidFill>
                <a:schemeClr val="accent4">
                  <a:lumMod val="75000"/>
                </a:schemeClr>
              </a:solidFill>
              <a:latin typeface="YouTube Sans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Analise de crédito no R - Daniel Souza</a:t>
            </a:r>
          </a:p>
          <a:p>
            <a:pPr algn="l"/>
            <a:endParaRPr lang="pt-BR" b="1" dirty="0">
              <a:solidFill>
                <a:schemeClr val="accent4">
                  <a:lumMod val="75000"/>
                </a:schemeClr>
              </a:solidFill>
              <a:latin typeface="YouTube Sans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Algoritmos Genéticos - Aplicação no R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pPr algn="l"/>
            <a:endParaRPr lang="pt-BR" b="1" dirty="0">
              <a:solidFill>
                <a:schemeClr val="accent4">
                  <a:lumMod val="75000"/>
                </a:schemeClr>
              </a:solidFill>
              <a:latin typeface="YouTube Sans"/>
            </a:endParaRPr>
          </a:p>
          <a:p>
            <a:pPr algn="l"/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Flexydashboard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Aprenda a fazer dashboards em R - Caio Moreira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pPr algn="l"/>
            <a:endParaRPr lang="pt-BR" b="1" dirty="0">
              <a:solidFill>
                <a:schemeClr val="accent4">
                  <a:lumMod val="75000"/>
                </a:schemeClr>
              </a:solidFill>
              <a:latin typeface="YouTube Sans"/>
            </a:endParaRPr>
          </a:p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Letícia Otero Atuaria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Modelos de Classificação de Acidentes rodoviários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pPr algn="l"/>
            <a:endParaRPr lang="pt-BR" b="1" dirty="0">
              <a:solidFill>
                <a:schemeClr val="accent4">
                  <a:lumMod val="75000"/>
                </a:schemeClr>
              </a:solidFill>
              <a:latin typeface="YouTube Sans"/>
            </a:endParaRPr>
          </a:p>
          <a:p>
            <a:pPr algn="l"/>
            <a:r>
              <a:rPr lang="en-US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Sujit </a:t>
            </a:r>
            <a:r>
              <a:rPr lang="en-US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Kadam-Post-Graduation:M.Sc</a:t>
            </a:r>
            <a:r>
              <a:rPr lang="en-US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.(Statistics): (Shivaji university)- Animated dashboards with R</a:t>
            </a:r>
          </a:p>
          <a:p>
            <a:pPr algn="l"/>
            <a:endParaRPr lang="en-US" b="1" dirty="0">
              <a:solidFill>
                <a:schemeClr val="accent4">
                  <a:lumMod val="75000"/>
                </a:schemeClr>
              </a:solidFill>
              <a:latin typeface="YouTube Sans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Aula 08 -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Xgboost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Classificação - Prof. Flávio Clésio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pPr algn="l"/>
            <a:endParaRPr lang="pt-BR" b="1" dirty="0">
              <a:solidFill>
                <a:schemeClr val="accent4">
                  <a:lumMod val="75000"/>
                </a:schemeClr>
              </a:solidFill>
              <a:latin typeface="YouTube Sans"/>
              <a:hlinkClick r:id="rId1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Parte 1 - Classificação de Imagens de aviões no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usando R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pPr algn="l"/>
            <a:endParaRPr lang="pt-BR" b="1" dirty="0">
              <a:solidFill>
                <a:schemeClr val="accent4">
                  <a:lumMod val="75000"/>
                </a:schemeClr>
              </a:solidFill>
              <a:latin typeface="YouTube Sans"/>
              <a:hlinkClick r:id="rId13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Regressão Logística no Poderoso H20 do R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en-US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b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br>
              <a:rPr lang="pt-BR" b="0" i="0" dirty="0">
                <a:solidFill>
                  <a:srgbClr val="0563C1"/>
                </a:solidFill>
                <a:effectLst/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b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endParaRPr lang="pt-BR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rgbClr val="030303"/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rgbClr val="030303"/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rgbClr val="030303"/>
              </a:solidFill>
              <a:effectLst/>
              <a:latin typeface="YouTube Sans"/>
            </a:endParaRPr>
          </a:p>
          <a:p>
            <a:endParaRPr lang="pt-BR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rgbClr val="030303"/>
              </a:solidFill>
              <a:effectLst/>
              <a:latin typeface="YouTube Sans"/>
            </a:endParaRPr>
          </a:p>
          <a:p>
            <a:endParaRPr lang="pt-BR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rgbClr val="030303"/>
              </a:solidFill>
              <a:effectLst/>
              <a:latin typeface="YouTube Sans"/>
            </a:endParaRPr>
          </a:p>
          <a:p>
            <a:endParaRPr lang="pt-BR" b="1" dirty="0">
              <a:solidFill>
                <a:srgbClr val="030303"/>
              </a:solidFill>
              <a:latin typeface="YouTube Sans"/>
            </a:endParaRPr>
          </a:p>
          <a:p>
            <a:endParaRPr lang="pt-BR" b="1" i="0" dirty="0">
              <a:solidFill>
                <a:srgbClr val="030303"/>
              </a:solidFill>
              <a:effectLst/>
              <a:latin typeface="YouTube Sans"/>
            </a:endParaRPr>
          </a:p>
          <a:p>
            <a:pPr algn="l"/>
            <a:endParaRPr lang="pt-BR" b="1" i="0" dirty="0">
              <a:solidFill>
                <a:schemeClr val="bg1"/>
              </a:solidFill>
              <a:effectLst/>
              <a:latin typeface="YouTube Sans"/>
            </a:endParaRPr>
          </a:p>
          <a:p>
            <a:pPr algn="l"/>
            <a:endParaRPr lang="pt-BR" b="1" dirty="0">
              <a:solidFill>
                <a:schemeClr val="bg1"/>
              </a:solidFill>
              <a:latin typeface="YouTube Sans"/>
            </a:endParaRPr>
          </a:p>
          <a:p>
            <a:pPr algn="l"/>
            <a:endParaRPr lang="pt-BR" b="1" i="0" dirty="0">
              <a:solidFill>
                <a:schemeClr val="bg1"/>
              </a:solidFill>
              <a:effectLst/>
              <a:latin typeface="YouTube Sans"/>
            </a:endParaRPr>
          </a:p>
          <a:p>
            <a:pPr algn="l"/>
            <a:endParaRPr lang="pt-BR" b="1" i="0" dirty="0">
              <a:solidFill>
                <a:schemeClr val="bg1"/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556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FDD2354-ABFA-BA86-8857-2B88F08C248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1013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11BC5034-F9CC-EEE3-2BB1-3D32E438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556" y="-311727"/>
            <a:ext cx="2040774" cy="2040774"/>
          </a:xfrm>
          <a:prstGeom prst="rect">
            <a:avLst/>
          </a:prstGeom>
        </p:spPr>
      </p:pic>
      <p:pic>
        <p:nvPicPr>
          <p:cNvPr id="16" name="Imagem 1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206151E-E050-5DEC-DA3A-CB3FA63D0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62" y="4965413"/>
            <a:ext cx="1626138" cy="162613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01D39FE-CACC-3F86-6AA6-35265CEF0449}"/>
              </a:ext>
            </a:extLst>
          </p:cNvPr>
          <p:cNvSpPr txBox="1"/>
          <p:nvPr/>
        </p:nvSpPr>
        <p:spPr>
          <a:xfrm>
            <a:off x="1159798" y="507117"/>
            <a:ext cx="8366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 err="1">
                <a:solidFill>
                  <a:schemeClr val="bg1"/>
                </a:solidFill>
              </a:rPr>
              <a:t>Videos</a:t>
            </a:r>
            <a:r>
              <a:rPr lang="pt-BR" sz="4000" dirty="0">
                <a:solidFill>
                  <a:schemeClr val="bg1"/>
                </a:solidFill>
              </a:rPr>
              <a:t> do </a:t>
            </a:r>
            <a:r>
              <a:rPr lang="pt-BR" sz="4000" dirty="0" err="1">
                <a:solidFill>
                  <a:schemeClr val="bg1"/>
                </a:solidFill>
              </a:rPr>
              <a:t>Estatidados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37E0D42-64DD-93C0-94E2-78BEFC59482E}"/>
              </a:ext>
            </a:extLst>
          </p:cNvPr>
          <p:cNvSpPr txBox="1"/>
          <p:nvPr/>
        </p:nvSpPr>
        <p:spPr>
          <a:xfrm>
            <a:off x="1159798" y="1226239"/>
            <a:ext cx="11020980" cy="21975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Francisco Moura Fé (TRE-TO) - Relatório e Dashboard com R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Markdown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Flexdashboard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pt-BR" b="1" dirty="0">
              <a:solidFill>
                <a:srgbClr val="0563C1"/>
              </a:solidFill>
              <a:latin typeface="YouTube Sans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Pacote R - Baixando a Jurisprudência do TJ SP - Prof. José de Jesus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pPr algn="l"/>
            <a:endParaRPr lang="pt-BR" b="1" dirty="0">
              <a:solidFill>
                <a:schemeClr val="accent4">
                  <a:lumMod val="75000"/>
                </a:schemeClr>
              </a:solidFill>
              <a:latin typeface="YouTube Sans"/>
            </a:endParaRPr>
          </a:p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Aula 11 - Introdução à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Quantmod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Curso de R para Finanças Quantitativas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endParaRPr lang="pt-BR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Workshop UFV - Introdução a Análise de Grafos no R - VII Semana Acadêmica de Matemática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pPr algn="l"/>
            <a:endParaRPr lang="pt-BR" b="1" dirty="0">
              <a:solidFill>
                <a:schemeClr val="accent4">
                  <a:lumMod val="75000"/>
                </a:schemeClr>
              </a:solidFill>
              <a:latin typeface="YouTube Sans"/>
            </a:endParaRPr>
          </a:p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Giovane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Tortelote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Pós Doutorado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Tulane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University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Avaliação básica de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transcriptoma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em R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pPr algn="l"/>
            <a:endParaRPr lang="pt-BR" b="1" dirty="0">
              <a:solidFill>
                <a:schemeClr val="accent4">
                  <a:lumMod val="75000"/>
                </a:schemeClr>
              </a:solidFill>
              <a:latin typeface="YouTube Sans"/>
            </a:endParaRPr>
          </a:p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Guilherme dos santos (Rio em dados) - Extração e visualização de dados públicos usando o R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pPr algn="l"/>
            <a:br>
              <a:rPr lang="pt-BR" b="0" i="0" dirty="0">
                <a:solidFill>
                  <a:srgbClr val="0563C1"/>
                </a:solidFill>
                <a:effectLst/>
                <a:latin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Aula 1 - Trabalhando com os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microdados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 PNAD COVID19 no R - Prof. Cleiton Rocha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pPr algn="l"/>
            <a:endParaRPr lang="pt-BR" b="1" dirty="0">
              <a:solidFill>
                <a:schemeClr val="accent4">
                  <a:lumMod val="75000"/>
                </a:schemeClr>
              </a:solidFill>
              <a:latin typeface="YouTube Sans"/>
            </a:endParaRPr>
          </a:p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Gabriel Assunção (IBGE) - Extraindo informações de Educação utilizando a PNAD Contínua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endParaRPr lang="pt-BR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Vitor Batista (A3Data) - Data </a:t>
            </a:r>
            <a:r>
              <a:rPr lang="pt-BR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visualization</a:t>
            </a:r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com R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pPr algn="l"/>
            <a:endParaRPr lang="pt-BR" b="1" dirty="0">
              <a:solidFill>
                <a:schemeClr val="accent4">
                  <a:lumMod val="75000"/>
                </a:schemeClr>
              </a:solidFill>
              <a:latin typeface="YouTube Sans"/>
            </a:endParaRPr>
          </a:p>
          <a:p>
            <a:pPr algn="l"/>
            <a:r>
              <a:rPr lang="pt-BR" b="1" i="0" dirty="0">
                <a:solidFill>
                  <a:schemeClr val="accent4">
                    <a:lumMod val="75000"/>
                  </a:schemeClr>
                </a:solidFill>
                <a:effectLst/>
                <a:latin typeface="YouTube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Ricardo Limongi (UFG) - Estatística e Bibliometria: Combinação Perfeita?</a:t>
            </a: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br>
              <a:rPr lang="pt-BR" b="0" i="0" dirty="0">
                <a:solidFill>
                  <a:srgbClr val="0563C1"/>
                </a:solidFill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en-US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b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Roboto" panose="02000000000000000000" pitchFamily="2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  <a:hlinkClick r:id="rId1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br>
              <a:rPr lang="pt-BR" b="0" i="0" dirty="0">
                <a:solidFill>
                  <a:srgbClr val="0563C1"/>
                </a:solidFill>
                <a:effectLst/>
                <a:latin typeface="Roboto" panose="02000000000000000000" pitchFamily="2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  <a:hlinkClick r:id="rId1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br>
              <a:rPr lang="pt-BR" b="0" i="0" dirty="0">
                <a:solidFill>
                  <a:schemeClr val="accent4">
                    <a:lumMod val="75000"/>
                  </a:schemeClr>
                </a:solidFill>
                <a:effectLst/>
                <a:latin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chemeClr val="accent4">
                  <a:lumMod val="75000"/>
                </a:schemeClr>
              </a:solidFill>
              <a:effectLst/>
              <a:latin typeface="YouTube Sans"/>
            </a:endParaRPr>
          </a:p>
          <a:p>
            <a:endParaRPr lang="pt-BR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rgbClr val="030303"/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rgbClr val="030303"/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rgbClr val="030303"/>
              </a:solidFill>
              <a:effectLst/>
              <a:latin typeface="YouTube Sans"/>
            </a:endParaRPr>
          </a:p>
          <a:p>
            <a:endParaRPr lang="pt-BR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rgbClr val="030303"/>
              </a:solidFill>
              <a:effectLst/>
              <a:latin typeface="YouTube Sans"/>
            </a:endParaRPr>
          </a:p>
          <a:p>
            <a:endParaRPr lang="pt-BR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b="1" i="0" dirty="0">
              <a:solidFill>
                <a:srgbClr val="030303"/>
              </a:solidFill>
              <a:effectLst/>
              <a:latin typeface="YouTube Sans"/>
            </a:endParaRPr>
          </a:p>
          <a:p>
            <a:endParaRPr lang="pt-BR" b="1" dirty="0">
              <a:solidFill>
                <a:srgbClr val="030303"/>
              </a:solidFill>
              <a:latin typeface="YouTube Sans"/>
            </a:endParaRPr>
          </a:p>
          <a:p>
            <a:endParaRPr lang="pt-BR" b="1" i="0" dirty="0">
              <a:solidFill>
                <a:srgbClr val="030303"/>
              </a:solidFill>
              <a:effectLst/>
              <a:latin typeface="YouTube Sans"/>
            </a:endParaRPr>
          </a:p>
          <a:p>
            <a:pPr algn="l"/>
            <a:endParaRPr lang="pt-BR" b="1" i="0" dirty="0">
              <a:solidFill>
                <a:schemeClr val="bg1"/>
              </a:solidFill>
              <a:effectLst/>
              <a:latin typeface="YouTube Sans"/>
            </a:endParaRPr>
          </a:p>
          <a:p>
            <a:pPr algn="l"/>
            <a:endParaRPr lang="pt-BR" b="1" dirty="0">
              <a:solidFill>
                <a:schemeClr val="bg1"/>
              </a:solidFill>
              <a:latin typeface="YouTube Sans"/>
            </a:endParaRPr>
          </a:p>
          <a:p>
            <a:pPr algn="l"/>
            <a:endParaRPr lang="pt-BR" b="1" i="0" dirty="0">
              <a:solidFill>
                <a:schemeClr val="bg1"/>
              </a:solidFill>
              <a:effectLst/>
              <a:latin typeface="YouTube Sans"/>
            </a:endParaRPr>
          </a:p>
          <a:p>
            <a:pPr algn="l"/>
            <a:endParaRPr lang="pt-BR" b="1" i="0" dirty="0">
              <a:solidFill>
                <a:schemeClr val="bg1"/>
              </a:solidFill>
              <a:effectLst/>
              <a:latin typeface="YouTube Sans"/>
            </a:endParaRPr>
          </a:p>
          <a:p>
            <a:br>
              <a:rPr lang="pt-BR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8379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D4961E8-20F1-494B-BC9A-FA52F739A18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pt-BR" sz="2000" dirty="0">
              <a:solidFill>
                <a:srgbClr val="E5CC80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D0EFFC8-8495-48F1-960A-10147E3E2E54}"/>
              </a:ext>
            </a:extLst>
          </p:cNvPr>
          <p:cNvSpPr txBox="1">
            <a:spLocks/>
          </p:cNvSpPr>
          <p:nvPr/>
        </p:nvSpPr>
        <p:spPr>
          <a:xfrm>
            <a:off x="525030" y="467878"/>
            <a:ext cx="1151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E5CC80"/>
                </a:solidFill>
                <a:latin typeface="Gotham Black" panose="02000603040000020004" pitchFamily="2" charset="0"/>
                <a:ea typeface="+mj-ea"/>
                <a:cs typeface="+mj-cs"/>
              </a:defRPr>
            </a:lvl1pPr>
          </a:lstStyle>
          <a:p>
            <a:r>
              <a:rPr lang="pt-BR" altLang="ko-KR" dirty="0"/>
              <a:t>Meme </a:t>
            </a:r>
            <a:r>
              <a:rPr lang="pt-BR" altLang="ko-KR" dirty="0" err="1"/>
              <a:t>Analytics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E8723AA-BD13-44C3-AF7D-045D32A14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91" y="1527248"/>
            <a:ext cx="2938606" cy="5080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Imagem 9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8CDA46F7-01D7-4794-8F31-D117825B1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114" y="187050"/>
            <a:ext cx="1047395" cy="1047395"/>
          </a:xfrm>
          <a:prstGeom prst="rect">
            <a:avLst/>
          </a:prstGeom>
        </p:spPr>
      </p:pic>
      <p:pic>
        <p:nvPicPr>
          <p:cNvPr id="4" name="Imagem 3" descr="Texto sobre foto de homem&#10;&#10;Descrição gerada automaticamente">
            <a:extLst>
              <a:ext uri="{FF2B5EF4-FFF2-40B4-BE49-F238E27FC236}">
                <a16:creationId xmlns:a16="http://schemas.microsoft.com/office/drawing/2014/main" id="{B3C03839-8B09-3C0E-D02E-1D531AD7C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631" y="1421492"/>
            <a:ext cx="4186826" cy="51860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Imagem 13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9A9D1E36-9BA4-8C70-7389-D13EB5156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558" y="1421492"/>
            <a:ext cx="3535675" cy="51860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1014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D4961E8-20F1-494B-BC9A-FA52F739A18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pt-BR" sz="2000" dirty="0">
              <a:solidFill>
                <a:srgbClr val="E5CC80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D0EFFC8-8495-48F1-960A-10147E3E2E54}"/>
              </a:ext>
            </a:extLst>
          </p:cNvPr>
          <p:cNvSpPr txBox="1">
            <a:spLocks/>
          </p:cNvSpPr>
          <p:nvPr/>
        </p:nvSpPr>
        <p:spPr>
          <a:xfrm>
            <a:off x="525030" y="467878"/>
            <a:ext cx="1151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E5CC80"/>
                </a:solidFill>
                <a:latin typeface="Gotham Black" panose="02000603040000020004" pitchFamily="2" charset="0"/>
                <a:ea typeface="+mj-ea"/>
                <a:cs typeface="+mj-cs"/>
              </a:defRPr>
            </a:lvl1pPr>
          </a:lstStyle>
          <a:p>
            <a:r>
              <a:rPr lang="pt-BR" altLang="ko-KR" dirty="0"/>
              <a:t>Meme </a:t>
            </a:r>
            <a:r>
              <a:rPr lang="pt-BR" altLang="ko-KR" dirty="0" err="1"/>
              <a:t>Analytics</a:t>
            </a:r>
            <a:endParaRPr lang="pt-BR" dirty="0"/>
          </a:p>
        </p:txBody>
      </p:sp>
      <p:pic>
        <p:nvPicPr>
          <p:cNvPr id="10" name="Imagem 9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8CDA46F7-01D7-4794-8F31-D117825B1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114" y="187050"/>
            <a:ext cx="1047395" cy="1047395"/>
          </a:xfrm>
          <a:prstGeom prst="rect">
            <a:avLst/>
          </a:prstGeom>
        </p:spPr>
      </p:pic>
      <p:pic>
        <p:nvPicPr>
          <p:cNvPr id="5" name="Imagem 4" descr="Homem com gato na cabeça&#10;&#10;Descrição gerada automaticamente">
            <a:extLst>
              <a:ext uri="{FF2B5EF4-FFF2-40B4-BE49-F238E27FC236}">
                <a16:creationId xmlns:a16="http://schemas.microsoft.com/office/drawing/2014/main" id="{0B8B467F-0149-1203-BC13-87A77255B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50" y="1793441"/>
            <a:ext cx="4587557" cy="45875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Imagem 10" descr="Uma imagem contendo pessoa, estrada, ao ar livre, edifício&#10;&#10;Descrição gerada automaticamente">
            <a:extLst>
              <a:ext uri="{FF2B5EF4-FFF2-40B4-BE49-F238E27FC236}">
                <a16:creationId xmlns:a16="http://schemas.microsoft.com/office/drawing/2014/main" id="{F084C275-4A65-9885-CAF5-83C72D4CE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6" y="1700184"/>
            <a:ext cx="6260075" cy="46920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1644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D4961E8-20F1-494B-BC9A-FA52F739A18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pt-BR" sz="2000" dirty="0">
              <a:solidFill>
                <a:srgbClr val="E5CC80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D0EFFC8-8495-48F1-960A-10147E3E2E54}"/>
              </a:ext>
            </a:extLst>
          </p:cNvPr>
          <p:cNvSpPr txBox="1">
            <a:spLocks/>
          </p:cNvSpPr>
          <p:nvPr/>
        </p:nvSpPr>
        <p:spPr>
          <a:xfrm>
            <a:off x="525030" y="467878"/>
            <a:ext cx="1151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E5CC80"/>
                </a:solidFill>
                <a:latin typeface="Gotham Black" panose="02000603040000020004" pitchFamily="2" charset="0"/>
                <a:ea typeface="+mj-ea"/>
                <a:cs typeface="+mj-cs"/>
              </a:defRPr>
            </a:lvl1pPr>
          </a:lstStyle>
          <a:p>
            <a:r>
              <a:rPr lang="pt-BR" altLang="ko-KR" dirty="0"/>
              <a:t>Meme </a:t>
            </a:r>
            <a:r>
              <a:rPr lang="pt-BR" altLang="ko-KR" dirty="0" err="1"/>
              <a:t>Analytics</a:t>
            </a:r>
            <a:endParaRPr lang="pt-BR" dirty="0"/>
          </a:p>
        </p:txBody>
      </p:sp>
      <p:pic>
        <p:nvPicPr>
          <p:cNvPr id="10" name="Imagem 9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A9D823D-BF46-4B6E-BBEE-5F44A9526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114" y="187050"/>
            <a:ext cx="1047395" cy="1047395"/>
          </a:xfrm>
          <a:prstGeom prst="rect">
            <a:avLst/>
          </a:prstGeom>
        </p:spPr>
      </p:pic>
      <p:pic>
        <p:nvPicPr>
          <p:cNvPr id="14" name="Imagem 1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1BF1CC3-790D-44C8-9E38-9701CA7DA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48" y="1402080"/>
            <a:ext cx="5271301" cy="5218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m 3" descr="Gato com a boca aberta&#10;&#10;Descrição gerada automaticamente">
            <a:extLst>
              <a:ext uri="{FF2B5EF4-FFF2-40B4-BE49-F238E27FC236}">
                <a16:creationId xmlns:a16="http://schemas.microsoft.com/office/drawing/2014/main" id="{7FFF305A-971D-0491-B343-9803DC737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579" y="1402080"/>
            <a:ext cx="5043061" cy="50430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0181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D4961E8-20F1-494B-BC9A-FA52F739A18F}"/>
              </a:ext>
            </a:extLst>
          </p:cNvPr>
          <p:cNvSpPr/>
          <p:nvPr/>
        </p:nvSpPr>
        <p:spPr>
          <a:xfrm>
            <a:off x="147782" y="1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pt-BR" sz="2000" dirty="0">
              <a:solidFill>
                <a:srgbClr val="E5CC80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D0EFFC8-8495-48F1-960A-10147E3E2E54}"/>
              </a:ext>
            </a:extLst>
          </p:cNvPr>
          <p:cNvSpPr txBox="1">
            <a:spLocks/>
          </p:cNvSpPr>
          <p:nvPr/>
        </p:nvSpPr>
        <p:spPr>
          <a:xfrm>
            <a:off x="525030" y="467878"/>
            <a:ext cx="1151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E5CC80"/>
                </a:solidFill>
                <a:latin typeface="Gotham Black" panose="02000603040000020004" pitchFamily="2" charset="0"/>
                <a:ea typeface="+mj-ea"/>
                <a:cs typeface="+mj-cs"/>
              </a:defRPr>
            </a:lvl1pPr>
          </a:lstStyle>
          <a:p>
            <a:r>
              <a:rPr lang="pt-BR" dirty="0"/>
              <a:t>Alunos da Comunidade de Estatística</a:t>
            </a:r>
          </a:p>
        </p:txBody>
      </p:sp>
      <p:pic>
        <p:nvPicPr>
          <p:cNvPr id="10" name="Imagem 9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A9D823D-BF46-4B6E-BBEE-5F44A9526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114" y="187050"/>
            <a:ext cx="1047395" cy="1047395"/>
          </a:xfrm>
          <a:prstGeom prst="rect">
            <a:avLst/>
          </a:prstGeom>
        </p:spPr>
      </p:pic>
      <p:pic>
        <p:nvPicPr>
          <p:cNvPr id="4" name="Imagem 3" descr="Interface gráfica do usuário, Texto, Site&#10;&#10;Descrição gerada automaticamente">
            <a:extLst>
              <a:ext uri="{FF2B5EF4-FFF2-40B4-BE49-F238E27FC236}">
                <a16:creationId xmlns:a16="http://schemas.microsoft.com/office/drawing/2014/main" id="{B2FD6437-AE1A-4BD7-B5E9-77B55E8E3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30" y="1793439"/>
            <a:ext cx="4670726" cy="44684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B2FACFBD-4271-4133-AAAD-4113FCD4E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21" y="1793440"/>
            <a:ext cx="6503531" cy="44684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41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D4961E8-20F1-494B-BC9A-FA52F739A18F}"/>
              </a:ext>
            </a:extLst>
          </p:cNvPr>
          <p:cNvSpPr/>
          <p:nvPr/>
        </p:nvSpPr>
        <p:spPr>
          <a:xfrm>
            <a:off x="87491" y="1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pt-BR" sz="2000" dirty="0">
              <a:solidFill>
                <a:srgbClr val="E5CC80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D0EFFC8-8495-48F1-960A-10147E3E2E54}"/>
              </a:ext>
            </a:extLst>
          </p:cNvPr>
          <p:cNvSpPr txBox="1">
            <a:spLocks/>
          </p:cNvSpPr>
          <p:nvPr/>
        </p:nvSpPr>
        <p:spPr>
          <a:xfrm>
            <a:off x="525030" y="467878"/>
            <a:ext cx="1151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E5CC80"/>
                </a:solidFill>
                <a:latin typeface="Gotham Black" panose="02000603040000020004" pitchFamily="2" charset="0"/>
                <a:ea typeface="+mj-ea"/>
                <a:cs typeface="+mj-cs"/>
              </a:defRPr>
            </a:lvl1pPr>
          </a:lstStyle>
          <a:p>
            <a:r>
              <a:rPr lang="pt-BR" altLang="ko-KR" dirty="0"/>
              <a:t>Comunidade de Estatística do Prof. Thiago Marques</a:t>
            </a:r>
            <a:endParaRPr lang="pt-BR" dirty="0"/>
          </a:p>
        </p:txBody>
      </p:sp>
      <p:pic>
        <p:nvPicPr>
          <p:cNvPr id="10" name="Imagem 9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A9D823D-BF46-4B6E-BBEE-5F44A9526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114" y="187050"/>
            <a:ext cx="1047395" cy="10473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6563A18-EFF0-4642-8AB3-F99E78EBC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71" y="1931206"/>
            <a:ext cx="5555853" cy="38630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Imagem 12" descr="Tela de computador&#10;&#10;Descrição gerada automaticamente">
            <a:extLst>
              <a:ext uri="{FF2B5EF4-FFF2-40B4-BE49-F238E27FC236}">
                <a16:creationId xmlns:a16="http://schemas.microsoft.com/office/drawing/2014/main" id="{7A218DA4-A74A-4B94-83C8-09D6822FDE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5052" r="764" b="5955"/>
          <a:stretch/>
        </p:blipFill>
        <p:spPr>
          <a:xfrm>
            <a:off x="6488365" y="1945600"/>
            <a:ext cx="5510154" cy="38486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27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D4961E8-20F1-494B-BC9A-FA52F739A18F}"/>
              </a:ext>
            </a:extLst>
          </p:cNvPr>
          <p:cNvSpPr/>
          <p:nvPr/>
        </p:nvSpPr>
        <p:spPr>
          <a:xfrm>
            <a:off x="126085" y="0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pt-BR" sz="2000" dirty="0">
              <a:solidFill>
                <a:srgbClr val="E5CC80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D0EFFC8-8495-48F1-960A-10147E3E2E54}"/>
              </a:ext>
            </a:extLst>
          </p:cNvPr>
          <p:cNvSpPr txBox="1">
            <a:spLocks/>
          </p:cNvSpPr>
          <p:nvPr/>
        </p:nvSpPr>
        <p:spPr>
          <a:xfrm>
            <a:off x="525030" y="467878"/>
            <a:ext cx="1151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E5CC80"/>
                </a:solidFill>
                <a:latin typeface="Gotham Black" panose="02000603040000020004" pitchFamily="2" charset="0"/>
                <a:ea typeface="+mj-ea"/>
                <a:cs typeface="+mj-cs"/>
              </a:defRPr>
            </a:lvl1pPr>
          </a:lstStyle>
          <a:p>
            <a:r>
              <a:rPr lang="pt-BR" altLang="ko-KR" dirty="0"/>
              <a:t>Comunidade Experience: Comemoração 3 anos</a:t>
            </a:r>
            <a:endParaRPr lang="pt-BR" dirty="0"/>
          </a:p>
        </p:txBody>
      </p:sp>
      <p:pic>
        <p:nvPicPr>
          <p:cNvPr id="10" name="Imagem 9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A9D823D-BF46-4B6E-BBEE-5F44A9526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114" y="187050"/>
            <a:ext cx="1047395" cy="1047395"/>
          </a:xfrm>
          <a:prstGeom prst="rect">
            <a:avLst/>
          </a:prstGeom>
        </p:spPr>
      </p:pic>
      <p:pic>
        <p:nvPicPr>
          <p:cNvPr id="7" name="Imagem 6">
            <a:hlinkClick r:id="rId3"/>
            <a:extLst>
              <a:ext uri="{FF2B5EF4-FFF2-40B4-BE49-F238E27FC236}">
                <a16:creationId xmlns:a16="http://schemas.microsoft.com/office/drawing/2014/main" id="{0E257866-B09D-919E-D588-F3DCD5811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585" y="1557075"/>
            <a:ext cx="8827811" cy="496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FDD2354-ABFA-BA86-8857-2B88F08C2488}"/>
              </a:ext>
            </a:extLst>
          </p:cNvPr>
          <p:cNvSpPr/>
          <p:nvPr/>
        </p:nvSpPr>
        <p:spPr>
          <a:xfrm>
            <a:off x="0" y="-101384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1013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DBD2F62-A44A-C4F1-F9E8-638E5A5C5761}"/>
              </a:ext>
            </a:extLst>
          </p:cNvPr>
          <p:cNvSpPr txBox="1">
            <a:spLocks/>
          </p:cNvSpPr>
          <p:nvPr/>
        </p:nvSpPr>
        <p:spPr>
          <a:xfrm>
            <a:off x="520502" y="323121"/>
            <a:ext cx="12125514" cy="4048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E5CC80"/>
                </a:solidFill>
                <a:latin typeface="Gotham Black" panose="02000603040000020004" pitchFamily="2" charset="0"/>
              </a:rPr>
              <a:t>Mini cv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EB9FFE-730F-3020-D44A-44EFD3F2B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19" y="1028012"/>
            <a:ext cx="352769" cy="4988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7EB5C65-D902-7195-5320-9B8AECA590B5}"/>
              </a:ext>
            </a:extLst>
          </p:cNvPr>
          <p:cNvSpPr txBox="1"/>
          <p:nvPr/>
        </p:nvSpPr>
        <p:spPr>
          <a:xfrm>
            <a:off x="1251994" y="1028012"/>
            <a:ext cx="968801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uli"/>
              </a:rPr>
              <a:t>Bacharel em Estatística (ENCE/IBGE) - 2014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uli"/>
              </a:rPr>
              <a:t>Analista de Inteligência de mercado - 2014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uli"/>
              </a:rPr>
              <a:t>Consultor em </a:t>
            </a:r>
            <a:r>
              <a:rPr lang="pt-BR" sz="2400" dirty="0" err="1">
                <a:solidFill>
                  <a:schemeClr val="bg1"/>
                </a:solidFill>
                <a:latin typeface="Muli"/>
              </a:rPr>
              <a:t>Advanced</a:t>
            </a:r>
            <a:r>
              <a:rPr lang="pt-BR" sz="2400" dirty="0">
                <a:solidFill>
                  <a:schemeClr val="bg1"/>
                </a:solidFill>
                <a:latin typeface="Muli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Muli"/>
              </a:rPr>
              <a:t>Analytics</a:t>
            </a:r>
            <a:r>
              <a:rPr lang="pt-BR" sz="2400" dirty="0">
                <a:solidFill>
                  <a:schemeClr val="bg1"/>
                </a:solidFill>
                <a:latin typeface="Muli"/>
              </a:rPr>
              <a:t> (EY) - 2016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uli"/>
              </a:rPr>
              <a:t>Analista Censitário IBGE - 2018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uli"/>
              </a:rPr>
              <a:t>Foi professor em mais de 15 MBA´S e Pós-Graduações na área de dados no País (SENAC, USP, PUC RS, PUC RIO, UFG ...) – 2018 à 2021</a:t>
            </a:r>
          </a:p>
          <a:p>
            <a:endParaRPr lang="pt-BR" sz="2400" dirty="0">
              <a:solidFill>
                <a:schemeClr val="bg1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uli"/>
              </a:rPr>
              <a:t>Consultor em Análise de dados IBGE –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Muli"/>
              </a:rPr>
              <a:t>Coordenador de três MBAS de Data Science e </a:t>
            </a:r>
            <a:r>
              <a:rPr lang="pt-BR" sz="2400" dirty="0" err="1">
                <a:solidFill>
                  <a:schemeClr val="bg1"/>
                </a:solidFill>
                <a:latin typeface="Muli"/>
              </a:rPr>
              <a:t>Statistics</a:t>
            </a:r>
            <a:r>
              <a:rPr lang="pt-BR" sz="2400" dirty="0">
                <a:solidFill>
                  <a:schemeClr val="bg1"/>
                </a:solidFill>
                <a:latin typeface="Muli"/>
              </a:rPr>
              <a:t> na Business </a:t>
            </a:r>
            <a:r>
              <a:rPr lang="pt-BR" sz="2400" dirty="0" err="1">
                <a:solidFill>
                  <a:schemeClr val="bg1"/>
                </a:solidFill>
                <a:latin typeface="Muli"/>
              </a:rPr>
              <a:t>School</a:t>
            </a:r>
            <a:r>
              <a:rPr lang="pt-BR" sz="2400" dirty="0">
                <a:solidFill>
                  <a:schemeClr val="bg1"/>
                </a:solidFill>
                <a:latin typeface="Muli"/>
              </a:rPr>
              <a:t> Brasil –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3268B4-97F4-D55B-153C-CDA0AC9D9E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9" y="1846496"/>
            <a:ext cx="352770" cy="38555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D40623D-F113-5A22-EE0B-00C3CD8DE5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4" y="2520859"/>
            <a:ext cx="377958" cy="3779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 descr="Uma imagem contendo clip-art&#10;&#10;Descrição gerada automaticamente">
            <a:extLst>
              <a:ext uri="{FF2B5EF4-FFF2-40B4-BE49-F238E27FC236}">
                <a16:creationId xmlns:a16="http://schemas.microsoft.com/office/drawing/2014/main" id="{8E2E33C8-D569-9868-AAD8-EB5BE3C98D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8" y="3327616"/>
            <a:ext cx="768758" cy="2027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 descr="Uma imagem contendo clip-art&#10;&#10;Descrição gerada automaticamente">
            <a:extLst>
              <a:ext uri="{FF2B5EF4-FFF2-40B4-BE49-F238E27FC236}">
                <a16:creationId xmlns:a16="http://schemas.microsoft.com/office/drawing/2014/main" id="{8ACA4EC0-263F-0779-22E2-945AB1271B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4" y="5118993"/>
            <a:ext cx="768758" cy="2027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m 10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FE501BF-843D-71BA-EAB8-D0B2F4D17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61428" y="3796284"/>
            <a:ext cx="975360" cy="9753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Imagem 1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FF7A180B-323A-5130-0428-3F045BF3F0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343494" y="5669111"/>
            <a:ext cx="905494" cy="811171"/>
          </a:xfrm>
          <a:prstGeom prst="rect">
            <a:avLst/>
          </a:prstGeom>
        </p:spPr>
      </p:pic>
      <p:pic>
        <p:nvPicPr>
          <p:cNvPr id="15" name="Imagem 14" descr="Rosto de homem visto de perto sorrindo&#10;&#10;Descrição gerada automaticamente">
            <a:extLst>
              <a:ext uri="{FF2B5EF4-FFF2-40B4-BE49-F238E27FC236}">
                <a16:creationId xmlns:a16="http://schemas.microsoft.com/office/drawing/2014/main" id="{B56A61A2-68EE-84BE-327D-CA1FEE9E48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299" y="323121"/>
            <a:ext cx="4187303" cy="36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93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D4961E8-20F1-494B-BC9A-FA52F739A18F}"/>
              </a:ext>
            </a:extLst>
          </p:cNvPr>
          <p:cNvSpPr/>
          <p:nvPr/>
        </p:nvSpPr>
        <p:spPr>
          <a:xfrm>
            <a:off x="0" y="80878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pt-BR" sz="2000" dirty="0">
              <a:solidFill>
                <a:srgbClr val="E5CC8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D6F03A-37DE-46DB-A8B0-27470209E840}"/>
              </a:ext>
            </a:extLst>
          </p:cNvPr>
          <p:cNvSpPr txBox="1"/>
          <p:nvPr/>
        </p:nvSpPr>
        <p:spPr>
          <a:xfrm>
            <a:off x="624110" y="1645315"/>
            <a:ext cx="1104286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pt-BR" sz="2400" dirty="0">
              <a:solidFill>
                <a:srgbClr val="E5CC80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7064484-84B0-4736-BF39-7E8A52120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528" y="3604925"/>
            <a:ext cx="5688224" cy="273133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9B79F95-AC3C-49A4-8248-C1B382B7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248" y="511801"/>
            <a:ext cx="5745652" cy="29447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58789A3-759B-4AA2-A70C-F23FE699F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48" y="3633191"/>
            <a:ext cx="5949900" cy="270306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B9E71C3-A42D-41AD-AC9C-C90FA4DB1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48" y="521740"/>
            <a:ext cx="5949900" cy="2924861"/>
          </a:xfrm>
          <a:prstGeom prst="rect">
            <a:avLst/>
          </a:prstGeom>
        </p:spPr>
      </p:pic>
      <p:pic>
        <p:nvPicPr>
          <p:cNvPr id="12" name="Imagem 11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2204E2B-E4EB-4C2B-9209-84D9F996E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295" y="5822501"/>
            <a:ext cx="1047395" cy="104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04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D4961E8-20F1-494B-BC9A-FA52F739A18F}"/>
              </a:ext>
            </a:extLst>
          </p:cNvPr>
          <p:cNvSpPr/>
          <p:nvPr/>
        </p:nvSpPr>
        <p:spPr>
          <a:xfrm>
            <a:off x="0" y="80878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pt-BR" sz="2000" dirty="0">
              <a:solidFill>
                <a:srgbClr val="E5CC8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D6F03A-37DE-46DB-A8B0-27470209E840}"/>
              </a:ext>
            </a:extLst>
          </p:cNvPr>
          <p:cNvSpPr txBox="1"/>
          <p:nvPr/>
        </p:nvSpPr>
        <p:spPr>
          <a:xfrm>
            <a:off x="624110" y="1645315"/>
            <a:ext cx="1104286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pt-BR" sz="2400" dirty="0">
              <a:solidFill>
                <a:srgbClr val="E5CC80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7CE3CCF-CC72-4FB2-8F0A-EC7C6849B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1" y="506037"/>
            <a:ext cx="6061436" cy="308109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44BAADF-6A85-4E39-B04C-63B79D24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677" y="506036"/>
            <a:ext cx="5771581" cy="308109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BC4D7DB-F681-48D7-9549-9556A5474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21" y="3768249"/>
            <a:ext cx="4003055" cy="25837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6484EF8-6480-4F2C-B4D8-1EA871A4E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297" y="3768253"/>
            <a:ext cx="4003055" cy="258371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DD024C0-19E5-4CEB-9711-8BD5B0AC6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2138" y="3768249"/>
            <a:ext cx="3717120" cy="2583710"/>
          </a:xfrm>
          <a:prstGeom prst="rect">
            <a:avLst/>
          </a:prstGeom>
        </p:spPr>
      </p:pic>
      <p:pic>
        <p:nvPicPr>
          <p:cNvPr id="13" name="Imagem 1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FEFDBBF2-3F55-45F9-996F-F21777FA44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76" y="6009584"/>
            <a:ext cx="815168" cy="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7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D4961E8-20F1-494B-BC9A-FA52F739A18F}"/>
              </a:ext>
            </a:extLst>
          </p:cNvPr>
          <p:cNvSpPr/>
          <p:nvPr/>
        </p:nvSpPr>
        <p:spPr>
          <a:xfrm>
            <a:off x="0" y="80878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pt-BR" sz="2000" dirty="0">
              <a:solidFill>
                <a:srgbClr val="E5CC8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D6F03A-37DE-46DB-A8B0-27470209E840}"/>
              </a:ext>
            </a:extLst>
          </p:cNvPr>
          <p:cNvSpPr txBox="1"/>
          <p:nvPr/>
        </p:nvSpPr>
        <p:spPr>
          <a:xfrm>
            <a:off x="624110" y="1645315"/>
            <a:ext cx="1104286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pt-BR" sz="2400" dirty="0">
              <a:solidFill>
                <a:srgbClr val="E5CC80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1F173DA-E93B-4BED-9B54-CD08D046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3" y="471031"/>
            <a:ext cx="11962614" cy="5915937"/>
          </a:xfrm>
          <a:prstGeom prst="rect">
            <a:avLst/>
          </a:prstGeom>
        </p:spPr>
      </p:pic>
      <p:pic>
        <p:nvPicPr>
          <p:cNvPr id="8" name="Imagem 7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FF63B46-1BF9-452D-8D35-9DC2A7FDB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284" y="5810605"/>
            <a:ext cx="1047395" cy="104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73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D4961E8-20F1-494B-BC9A-FA52F739A18F}"/>
              </a:ext>
            </a:extLst>
          </p:cNvPr>
          <p:cNvSpPr/>
          <p:nvPr/>
        </p:nvSpPr>
        <p:spPr>
          <a:xfrm>
            <a:off x="0" y="77736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pt-BR" sz="2000" dirty="0">
              <a:solidFill>
                <a:srgbClr val="E5CC8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D6F03A-37DE-46DB-A8B0-27470209E840}"/>
              </a:ext>
            </a:extLst>
          </p:cNvPr>
          <p:cNvSpPr txBox="1"/>
          <p:nvPr/>
        </p:nvSpPr>
        <p:spPr>
          <a:xfrm>
            <a:off x="624110" y="1645315"/>
            <a:ext cx="1104286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pt-BR" sz="2400" dirty="0">
              <a:solidFill>
                <a:srgbClr val="E5CC80"/>
              </a:solidFill>
            </a:endParaRPr>
          </a:p>
        </p:txBody>
      </p:sp>
      <p:pic>
        <p:nvPicPr>
          <p:cNvPr id="8" name="Imagem 7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FF63B46-1BF9-452D-8D35-9DC2A7FDB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284" y="5810605"/>
            <a:ext cx="1047395" cy="1047395"/>
          </a:xfrm>
          <a:prstGeom prst="rect">
            <a:avLst/>
          </a:prstGeom>
        </p:spPr>
      </p:pic>
      <p:pic>
        <p:nvPicPr>
          <p:cNvPr id="4" name="Imagem 3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5756866-C132-4BD0-9FB7-FD91C7872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9" y="2319343"/>
            <a:ext cx="3843442" cy="38434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Imagem 8" descr="Texto&#10;&#10;Descrição gerada automaticamente com confiança média">
            <a:extLst>
              <a:ext uri="{FF2B5EF4-FFF2-40B4-BE49-F238E27FC236}">
                <a16:creationId xmlns:a16="http://schemas.microsoft.com/office/drawing/2014/main" id="{7E610487-C9F1-463F-A894-91C324F41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718" y="2319342"/>
            <a:ext cx="3447212" cy="38434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35A3CC44-862A-4A77-BC2B-EFDD7DE166AE}"/>
              </a:ext>
            </a:extLst>
          </p:cNvPr>
          <p:cNvSpPr txBox="1">
            <a:spLocks/>
          </p:cNvSpPr>
          <p:nvPr/>
        </p:nvSpPr>
        <p:spPr>
          <a:xfrm>
            <a:off x="153122" y="714925"/>
            <a:ext cx="1151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E5CC80"/>
                </a:solidFill>
                <a:latin typeface="Gotham Black" panose="02000603040000020004" pitchFamily="2" charset="0"/>
                <a:ea typeface="+mj-ea"/>
                <a:cs typeface="+mj-cs"/>
              </a:defRPr>
            </a:lvl1pPr>
          </a:lstStyle>
          <a:p>
            <a:r>
              <a:rPr lang="pt-BR" altLang="ko-KR" dirty="0"/>
              <a:t>Eventos gratuitos realizados por nós (Disponíveis no Youtube </a:t>
            </a:r>
            <a:r>
              <a:rPr lang="pt-BR" altLang="ko-KR" dirty="0" err="1"/>
              <a:t>Estatidados</a:t>
            </a:r>
            <a:r>
              <a:rPr lang="pt-BR" altLang="ko-KR" dirty="0"/>
              <a:t>)</a:t>
            </a:r>
            <a:endParaRPr lang="pt-BR" dirty="0"/>
          </a:p>
        </p:txBody>
      </p:sp>
      <p:pic>
        <p:nvPicPr>
          <p:cNvPr id="14" name="Imagem 13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0582CC6-7E48-494D-9844-E0D4C3477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69" y="2319343"/>
            <a:ext cx="3396710" cy="38434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0125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D4961E8-20F1-494B-BC9A-FA52F739A18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1013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BD77228-14B9-41C8-A8FC-1F296E9356B6}"/>
              </a:ext>
            </a:extLst>
          </p:cNvPr>
          <p:cNvSpPr txBox="1">
            <a:spLocks/>
          </p:cNvSpPr>
          <p:nvPr/>
        </p:nvSpPr>
        <p:spPr>
          <a:xfrm>
            <a:off x="525030" y="467878"/>
            <a:ext cx="1151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E5CC80"/>
                </a:solidFill>
                <a:latin typeface="Gotham Black" panose="02000603040000020004" pitchFamily="2" charset="0"/>
                <a:ea typeface="+mj-ea"/>
                <a:cs typeface="+mj-cs"/>
              </a:defRPr>
            </a:lvl1pPr>
          </a:lstStyle>
          <a:p>
            <a:pPr algn="ctr"/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8E9B1D5-4286-4696-B0A1-1E11ECA68E0F}"/>
              </a:ext>
            </a:extLst>
          </p:cNvPr>
          <p:cNvSpPr txBox="1">
            <a:spLocks/>
          </p:cNvSpPr>
          <p:nvPr/>
        </p:nvSpPr>
        <p:spPr>
          <a:xfrm>
            <a:off x="386481" y="620278"/>
            <a:ext cx="11519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E5CC80"/>
                </a:solidFill>
                <a:latin typeface="Gotham Black" panose="0200060304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pt-BR" altLang="ko-KR" dirty="0"/>
              <a:t>Obrigado!</a:t>
            </a:r>
            <a:br>
              <a:rPr lang="ko-KR" altLang="en-US" dirty="0"/>
            </a:br>
            <a:endParaRPr lang="pt-BR" dirty="0"/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3FB4A57E-DAD3-46C0-8E4D-1D74F670D8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027" y="3953891"/>
            <a:ext cx="1689191" cy="1689191"/>
          </a:xfrm>
          <a:prstGeom prst="rect">
            <a:avLst/>
          </a:prstGeom>
        </p:spPr>
      </p:pic>
      <p:pic>
        <p:nvPicPr>
          <p:cNvPr id="11" name="Imagem 10" descr="Uma imagem contendo relógio&#10;&#10;Descrição gerada automaticamente">
            <a:hlinkClick r:id="rId3"/>
            <a:extLst>
              <a:ext uri="{FF2B5EF4-FFF2-40B4-BE49-F238E27FC236}">
                <a16:creationId xmlns:a16="http://schemas.microsoft.com/office/drawing/2014/main" id="{6A4302B8-9BC0-4C3F-A5E3-08D34263D3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027" y="1341608"/>
            <a:ext cx="1581929" cy="15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76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FDD2354-ABFA-BA86-8857-2B88F08C248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1013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11BC5034-F9CC-EEE3-2BB1-3D32E438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556" y="-311727"/>
            <a:ext cx="2040774" cy="2040774"/>
          </a:xfrm>
          <a:prstGeom prst="rect">
            <a:avLst/>
          </a:prstGeom>
        </p:spPr>
      </p:pic>
      <p:pic>
        <p:nvPicPr>
          <p:cNvPr id="16" name="Imagem 1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206151E-E050-5DEC-DA3A-CB3FA63D0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62" y="4965413"/>
            <a:ext cx="1626138" cy="162613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24E1C08C-1716-AC55-75FD-A89179A8A10B}"/>
              </a:ext>
            </a:extLst>
          </p:cNvPr>
          <p:cNvSpPr txBox="1"/>
          <p:nvPr/>
        </p:nvSpPr>
        <p:spPr>
          <a:xfrm>
            <a:off x="1007398" y="354717"/>
            <a:ext cx="8366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O que é R e qual a </a:t>
            </a:r>
            <a:r>
              <a:rPr lang="en-US" altLang="ko-KR" sz="4000" dirty="0" err="1">
                <a:solidFill>
                  <a:schemeClr val="bg1"/>
                </a:solidFill>
              </a:rPr>
              <a:t>sua</a:t>
            </a:r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</a:rPr>
              <a:t>importância</a:t>
            </a:r>
            <a:r>
              <a:rPr lang="en-US" altLang="ko-KR" sz="4000" dirty="0">
                <a:solidFill>
                  <a:schemeClr val="bg1"/>
                </a:solidFill>
              </a:rPr>
              <a:t>?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24FC708-3631-874E-F1A4-F3912FB2ABC2}"/>
              </a:ext>
            </a:extLst>
          </p:cNvPr>
          <p:cNvSpPr txBox="1"/>
          <p:nvPr/>
        </p:nvSpPr>
        <p:spPr>
          <a:xfrm>
            <a:off x="743990" y="1499089"/>
            <a:ext cx="863016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 defTabSz="1219170" latinLnBrk="1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  <a:latin typeface="Arial"/>
              </a:rPr>
              <a:t>R é uma 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linguagem open </a:t>
            </a:r>
            <a:r>
              <a:rPr lang="pt-BR" sz="2400" b="1" dirty="0" err="1">
                <a:solidFill>
                  <a:schemeClr val="accent4">
                    <a:lumMod val="75000"/>
                  </a:schemeClr>
                </a:solidFill>
                <a:latin typeface="Arial"/>
              </a:rPr>
              <a:t>Source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 e ambiente </a:t>
            </a:r>
            <a:r>
              <a:rPr lang="pt-BR" sz="2400" b="1" dirty="0">
                <a:solidFill>
                  <a:schemeClr val="bg1"/>
                </a:solidFill>
                <a:latin typeface="Arial"/>
              </a:rPr>
              <a:t>computacional  utilizada no mundo todo e nas mais diversas 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áreas do conhecimento.</a:t>
            </a: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endParaRPr lang="pt-BR" sz="2400" b="1" dirty="0">
              <a:solidFill>
                <a:schemeClr val="accent4">
                  <a:lumMod val="75000"/>
                </a:schemeClr>
              </a:solidFill>
              <a:latin typeface="Arial"/>
            </a:endParaRP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accent4">
                  <a:lumMod val="75000"/>
                </a:schemeClr>
              </a:solidFill>
              <a:latin typeface="Arial"/>
            </a:endParaRP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endParaRPr lang="pt-BR" sz="1800" b="1" dirty="0">
              <a:solidFill>
                <a:schemeClr val="accent4">
                  <a:lumMod val="75000"/>
                </a:schemeClr>
              </a:solidFill>
              <a:latin typeface="Arial"/>
            </a:endParaRPr>
          </a:p>
          <a:p>
            <a:pPr defTabSz="1219170" latinLnBrk="1"/>
            <a:endParaRPr lang="pt-BR" sz="1800" b="1" dirty="0">
              <a:solidFill>
                <a:schemeClr val="accent4">
                  <a:lumMod val="75000"/>
                </a:schemeClr>
              </a:solidFill>
              <a:latin typeface="Arial"/>
            </a:endParaRP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endParaRPr lang="pt-BR" sz="1800" b="1" dirty="0">
              <a:solidFill>
                <a:schemeClr val="accent4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22" name="Block Arc 14">
            <a:extLst>
              <a:ext uri="{FF2B5EF4-FFF2-40B4-BE49-F238E27FC236}">
                <a16:creationId xmlns:a16="http://schemas.microsoft.com/office/drawing/2014/main" id="{12EC87C1-4121-C825-1BB5-D9EAF4B5474E}"/>
              </a:ext>
            </a:extLst>
          </p:cNvPr>
          <p:cNvSpPr/>
          <p:nvPr/>
        </p:nvSpPr>
        <p:spPr>
          <a:xfrm rot="16200000">
            <a:off x="9424760" y="1671276"/>
            <a:ext cx="516648" cy="51698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6C748389-B748-D5CF-AAAD-ACD968A8E46D}"/>
              </a:ext>
            </a:extLst>
          </p:cNvPr>
          <p:cNvSpPr>
            <a:spLocks noChangeAspect="1"/>
          </p:cNvSpPr>
          <p:nvPr/>
        </p:nvSpPr>
        <p:spPr>
          <a:xfrm>
            <a:off x="9424590" y="4123843"/>
            <a:ext cx="424991" cy="48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7" name="Donut 24">
            <a:extLst>
              <a:ext uri="{FF2B5EF4-FFF2-40B4-BE49-F238E27FC236}">
                <a16:creationId xmlns:a16="http://schemas.microsoft.com/office/drawing/2014/main" id="{485DA92F-CD8A-AEEE-3DD5-881A05BA345A}"/>
              </a:ext>
            </a:extLst>
          </p:cNvPr>
          <p:cNvSpPr/>
          <p:nvPr/>
        </p:nvSpPr>
        <p:spPr>
          <a:xfrm>
            <a:off x="10051344" y="4103095"/>
            <a:ext cx="544455" cy="500748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8" name="Pie 24">
            <a:extLst>
              <a:ext uri="{FF2B5EF4-FFF2-40B4-BE49-F238E27FC236}">
                <a16:creationId xmlns:a16="http://schemas.microsoft.com/office/drawing/2014/main" id="{E4CC1293-2C68-F788-A1FA-11DA8A648A7E}"/>
              </a:ext>
            </a:extLst>
          </p:cNvPr>
          <p:cNvSpPr/>
          <p:nvPr/>
        </p:nvSpPr>
        <p:spPr>
          <a:xfrm>
            <a:off x="9449444" y="3065596"/>
            <a:ext cx="467280" cy="464693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9" name="Block Arc 14">
            <a:extLst>
              <a:ext uri="{FF2B5EF4-FFF2-40B4-BE49-F238E27FC236}">
                <a16:creationId xmlns:a16="http://schemas.microsoft.com/office/drawing/2014/main" id="{1BBB6064-0E70-E1F8-786F-2AE193C515E7}"/>
              </a:ext>
            </a:extLst>
          </p:cNvPr>
          <p:cNvSpPr/>
          <p:nvPr/>
        </p:nvSpPr>
        <p:spPr>
          <a:xfrm rot="16200000">
            <a:off x="9399906" y="5282561"/>
            <a:ext cx="516648" cy="51698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450D95E-77A4-E7F6-244D-2C88349B0C85}"/>
              </a:ext>
            </a:extLst>
          </p:cNvPr>
          <p:cNvSpPr txBox="1"/>
          <p:nvPr/>
        </p:nvSpPr>
        <p:spPr>
          <a:xfrm>
            <a:off x="743991" y="2976291"/>
            <a:ext cx="86301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 defTabSz="1219170" latinLnBrk="1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  <a:latin typeface="Arial"/>
              </a:rPr>
              <a:t>Serve para</a:t>
            </a:r>
            <a:r>
              <a:rPr lang="pt-BR" sz="2400" b="1" dirty="0">
                <a:solidFill>
                  <a:prstClr val="black"/>
                </a:solidFill>
                <a:latin typeface="Arial"/>
              </a:rPr>
              <a:t> 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manipulação</a:t>
            </a:r>
            <a:r>
              <a:rPr lang="pt-BR" sz="2400" b="1" dirty="0">
                <a:solidFill>
                  <a:prstClr val="black"/>
                </a:solidFill>
                <a:latin typeface="Arial"/>
              </a:rPr>
              <a:t> </a:t>
            </a:r>
            <a:r>
              <a:rPr lang="pt-BR" sz="2400" b="1" dirty="0">
                <a:solidFill>
                  <a:schemeClr val="bg1"/>
                </a:solidFill>
                <a:latin typeface="Arial"/>
              </a:rPr>
              <a:t>de 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Dados</a:t>
            </a:r>
            <a:r>
              <a:rPr lang="pt-BR" sz="2400" b="1" dirty="0">
                <a:solidFill>
                  <a:prstClr val="black"/>
                </a:solidFill>
                <a:latin typeface="Arial"/>
              </a:rPr>
              <a:t>, 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Ferramenta Estatística e Ferramenta  Gráfica de alto nível</a:t>
            </a: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endParaRPr lang="pt-BR" sz="1800" b="1" dirty="0">
              <a:solidFill>
                <a:schemeClr val="accent4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3B038D5-3349-1DB1-BB2F-FBFD87A3A2B4}"/>
              </a:ext>
            </a:extLst>
          </p:cNvPr>
          <p:cNvSpPr txBox="1"/>
          <p:nvPr/>
        </p:nvSpPr>
        <p:spPr>
          <a:xfrm>
            <a:off x="808631" y="3993753"/>
            <a:ext cx="86159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 defTabSz="1219170" latinLnBrk="1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  <a:latin typeface="Arial"/>
              </a:rPr>
              <a:t>É uma das linguagens 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mais utilizadas </a:t>
            </a:r>
            <a:r>
              <a:rPr lang="pt-BR" sz="2400" b="1" dirty="0">
                <a:solidFill>
                  <a:schemeClr val="bg1"/>
                </a:solidFill>
                <a:latin typeface="Arial"/>
              </a:rPr>
              <a:t>pelos</a:t>
            </a:r>
            <a:r>
              <a:rPr lang="pt-BR" sz="2400" b="1" dirty="0">
                <a:solidFill>
                  <a:prstClr val="black"/>
                </a:solidFill>
                <a:latin typeface="Arial"/>
              </a:rPr>
              <a:t> 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cientistas de dados, Analistas de dados e os Estatísticos.</a:t>
            </a: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endParaRPr lang="pt-BR" sz="1800" b="1" dirty="0">
              <a:solidFill>
                <a:schemeClr val="accent4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C5A240A1-35E7-8D5C-0DE9-74C4956B08C3}"/>
              </a:ext>
            </a:extLst>
          </p:cNvPr>
          <p:cNvSpPr txBox="1"/>
          <p:nvPr/>
        </p:nvSpPr>
        <p:spPr>
          <a:xfrm>
            <a:off x="840670" y="5362983"/>
            <a:ext cx="83535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 defTabSz="1219170" latinLnBrk="1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  <a:latin typeface="Arial"/>
              </a:rPr>
              <a:t>Compila e funciona em sistemas operacionais 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Linux,  Windows e Mac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  <a:latin typeface="Arial"/>
                <a:cs typeface="Arial" pitchFamily="34" charset="0"/>
              </a:rPr>
              <a:t>.</a:t>
            </a:r>
            <a:endParaRPr lang="pt-BR" altLang="ko-KR" sz="2400" b="1" dirty="0">
              <a:solidFill>
                <a:schemeClr val="accent4">
                  <a:lumMod val="75000"/>
                </a:schemeClr>
              </a:solidFill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86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6" grpId="0" animBg="1"/>
      <p:bldP spid="27" grpId="0" animBg="1"/>
      <p:bldP spid="28" grpId="0" animBg="1"/>
      <p:bldP spid="29" grpId="0" animBg="1"/>
      <p:bldP spid="35" grpId="0"/>
      <p:bldP spid="37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FDD2354-ABFA-BA86-8857-2B88F08C248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1013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11BC5034-F9CC-EEE3-2BB1-3D32E438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556" y="-311727"/>
            <a:ext cx="2040774" cy="2040774"/>
          </a:xfrm>
          <a:prstGeom prst="rect">
            <a:avLst/>
          </a:prstGeom>
        </p:spPr>
      </p:pic>
      <p:pic>
        <p:nvPicPr>
          <p:cNvPr id="16" name="Imagem 1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206151E-E050-5DEC-DA3A-CB3FA63D0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62" y="4965413"/>
            <a:ext cx="1626138" cy="162613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24E1C08C-1716-AC55-75FD-A89179A8A10B}"/>
              </a:ext>
            </a:extLst>
          </p:cNvPr>
          <p:cNvSpPr txBox="1"/>
          <p:nvPr/>
        </p:nvSpPr>
        <p:spPr>
          <a:xfrm>
            <a:off x="1007398" y="354717"/>
            <a:ext cx="83667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Qual a </a:t>
            </a:r>
            <a:r>
              <a:rPr lang="en-US" altLang="ko-KR" sz="4000" dirty="0" err="1">
                <a:solidFill>
                  <a:schemeClr val="bg1"/>
                </a:solidFill>
              </a:rPr>
              <a:t>sua</a:t>
            </a:r>
            <a:r>
              <a:rPr lang="en-US" altLang="ko-KR" sz="4000" dirty="0">
                <a:solidFill>
                  <a:schemeClr val="bg1"/>
                </a:solidFill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</a:rPr>
              <a:t>história</a:t>
            </a:r>
            <a:r>
              <a:rPr lang="en-US" altLang="ko-KR" sz="4000" dirty="0">
                <a:solidFill>
                  <a:schemeClr val="bg1"/>
                </a:solidFill>
              </a:rPr>
              <a:t>? + de 40 </a:t>
            </a:r>
            <a:r>
              <a:rPr lang="en-US" altLang="ko-KR" sz="4000" dirty="0" err="1">
                <a:solidFill>
                  <a:schemeClr val="bg1"/>
                </a:solidFill>
              </a:rPr>
              <a:t>Anos</a:t>
            </a:r>
            <a:r>
              <a:rPr lang="en-US" altLang="ko-KR" sz="4000" dirty="0">
                <a:solidFill>
                  <a:schemeClr val="bg1"/>
                </a:solidFill>
              </a:rPr>
              <a:t> de </a:t>
            </a:r>
            <a:r>
              <a:rPr lang="en-US" altLang="ko-KR" sz="4000" dirty="0" err="1">
                <a:solidFill>
                  <a:schemeClr val="bg1"/>
                </a:solidFill>
              </a:rPr>
              <a:t>linguagem</a:t>
            </a:r>
            <a:r>
              <a:rPr lang="en-US" altLang="ko-KR" sz="4000" dirty="0">
                <a:solidFill>
                  <a:schemeClr val="bg1"/>
                </a:solidFill>
              </a:rPr>
              <a:t> R!</a:t>
            </a:r>
            <a:endParaRPr lang="pt-BR" sz="4000" dirty="0">
              <a:solidFill>
                <a:schemeClr val="bg1"/>
              </a:solidFill>
            </a:endParaRPr>
          </a:p>
        </p:txBody>
      </p:sp>
      <p:pic>
        <p:nvPicPr>
          <p:cNvPr id="5" name="Imagem 4" descr="Linha do tempo&#10;&#10;Descrição gerada automaticamente">
            <a:extLst>
              <a:ext uri="{FF2B5EF4-FFF2-40B4-BE49-F238E27FC236}">
                <a16:creationId xmlns:a16="http://schemas.microsoft.com/office/drawing/2014/main" id="{F8066FB9-A7F6-226A-B0BA-03F3D5995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98" y="1664307"/>
            <a:ext cx="8366760" cy="48389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6947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FDD2354-ABFA-BA86-8857-2B88F08C2488}"/>
              </a:ext>
            </a:extLst>
          </p:cNvPr>
          <p:cNvSpPr/>
          <p:nvPr/>
        </p:nvSpPr>
        <p:spPr>
          <a:xfrm>
            <a:off x="-17838" y="0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1013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11BC5034-F9CC-EEE3-2BB1-3D32E438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556" y="-311727"/>
            <a:ext cx="2040774" cy="2040774"/>
          </a:xfrm>
          <a:prstGeom prst="rect">
            <a:avLst/>
          </a:prstGeom>
        </p:spPr>
      </p:pic>
      <p:pic>
        <p:nvPicPr>
          <p:cNvPr id="16" name="Imagem 1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206151E-E050-5DEC-DA3A-CB3FA63D0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62" y="4953838"/>
            <a:ext cx="1626138" cy="162613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0C53986-A603-1974-C8A7-F6CB3B81EB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07" y="1374330"/>
            <a:ext cx="352769" cy="4988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BD9A17F-183D-79B5-5AA5-F45C6039FB0F}"/>
              </a:ext>
            </a:extLst>
          </p:cNvPr>
          <p:cNvSpPr txBox="1"/>
          <p:nvPr/>
        </p:nvSpPr>
        <p:spPr>
          <a:xfrm>
            <a:off x="1774768" y="1267382"/>
            <a:ext cx="87910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 defTabSz="1219170" latinLnBrk="1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Arial"/>
              </a:rPr>
              <a:t>Estatística Documentária (Estatística Documentária) –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Prof. Nuno Duarte </a:t>
            </a: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Bittencourt</a:t>
            </a:r>
            <a:r>
              <a:rPr lang="pt-BR" b="1" dirty="0">
                <a:solidFill>
                  <a:schemeClr val="bg1"/>
                </a:solidFill>
                <a:latin typeface="Arial"/>
              </a:rPr>
              <a:t>) –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Diretor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Arial"/>
              </a:rPr>
              <a:t>Provokers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 e 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  <a:latin typeface="Arial"/>
              </a:rPr>
              <a:t>Ex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- Diretor Executivo IBGE (Mestre em   Estatística pelo IMPA)</a:t>
            </a:r>
            <a:endParaRPr lang="pt-BR" sz="1800" b="1" dirty="0">
              <a:solidFill>
                <a:schemeClr val="accent4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5B88A77-2FA4-755E-5B1A-37C9918CE34E}"/>
              </a:ext>
            </a:extLst>
          </p:cNvPr>
          <p:cNvSpPr txBox="1"/>
          <p:nvPr/>
        </p:nvSpPr>
        <p:spPr>
          <a:xfrm>
            <a:off x="563448" y="1405881"/>
            <a:ext cx="6209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latin typeface="Muli"/>
              </a:rPr>
              <a:t>2014</a:t>
            </a:r>
            <a:endParaRPr lang="pt-BR" dirty="0"/>
          </a:p>
        </p:txBody>
      </p:sp>
      <p:pic>
        <p:nvPicPr>
          <p:cNvPr id="8" name="Imagem 7" descr="Homem de óculos olhando para frente&#10;&#10;Descrição gerada automaticamente">
            <a:extLst>
              <a:ext uri="{FF2B5EF4-FFF2-40B4-BE49-F238E27FC236}">
                <a16:creationId xmlns:a16="http://schemas.microsoft.com/office/drawing/2014/main" id="{11CF6714-2627-E12D-3117-576AD8742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28" y="1994795"/>
            <a:ext cx="1279725" cy="12797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Imagem 12" descr="Diagrama&#10;&#10;Descrição gerada automaticamente">
            <a:extLst>
              <a:ext uri="{FF2B5EF4-FFF2-40B4-BE49-F238E27FC236}">
                <a16:creationId xmlns:a16="http://schemas.microsoft.com/office/drawing/2014/main" id="{B7B77B01-3911-2A45-863E-CE6384E36C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194" y="4243124"/>
            <a:ext cx="1387533" cy="20119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01D39FE-CACC-3F86-6AA6-35265CEF0449}"/>
              </a:ext>
            </a:extLst>
          </p:cNvPr>
          <p:cNvSpPr txBox="1"/>
          <p:nvPr/>
        </p:nvSpPr>
        <p:spPr>
          <a:xfrm>
            <a:off x="1159798" y="507117"/>
            <a:ext cx="8366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Como eu conheci o R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29B7E50-1F27-91F8-BF6E-C6DD6DE5A8D5}"/>
              </a:ext>
            </a:extLst>
          </p:cNvPr>
          <p:cNvSpPr txBox="1"/>
          <p:nvPr/>
        </p:nvSpPr>
        <p:spPr>
          <a:xfrm>
            <a:off x="3296194" y="3591288"/>
            <a:ext cx="8366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Antes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8C57589-E984-1C59-4033-40D5EB5AA49F}"/>
              </a:ext>
            </a:extLst>
          </p:cNvPr>
          <p:cNvSpPr txBox="1"/>
          <p:nvPr/>
        </p:nvSpPr>
        <p:spPr>
          <a:xfrm>
            <a:off x="8276027" y="3666353"/>
            <a:ext cx="8366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Depois</a:t>
            </a:r>
          </a:p>
        </p:txBody>
      </p:sp>
      <p:pic>
        <p:nvPicPr>
          <p:cNvPr id="15" name="Imagem 14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ADF977B3-4BEB-7E91-9BF9-0D46DE33DA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229" y="4328129"/>
            <a:ext cx="1862601" cy="20119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011B98E-2C34-2753-6167-96E8D23779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066" y="4528394"/>
            <a:ext cx="2614857" cy="144877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F9B773E-47BB-5891-AA7A-A1AEB24ECC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6493" y="4477114"/>
            <a:ext cx="2649178" cy="1606661"/>
          </a:xfrm>
          <a:prstGeom prst="rect">
            <a:avLst/>
          </a:prstGeom>
        </p:spPr>
      </p:pic>
      <p:pic>
        <p:nvPicPr>
          <p:cNvPr id="17" name="Imagem 16" descr="Girafa andando em gramado&#10;&#10;Descrição gerada automaticamente">
            <a:extLst>
              <a:ext uri="{FF2B5EF4-FFF2-40B4-BE49-F238E27FC236}">
                <a16:creationId xmlns:a16="http://schemas.microsoft.com/office/drawing/2014/main" id="{46D5C158-BF68-0D33-F9BF-74C1FDE6F6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367" y="2253276"/>
            <a:ext cx="2040774" cy="1381595"/>
          </a:xfrm>
          <a:prstGeom prst="rect">
            <a:avLst/>
          </a:prstGeom>
        </p:spPr>
      </p:pic>
      <p:pic>
        <p:nvPicPr>
          <p:cNvPr id="23" name="Imagem 22" descr="Brinquedo em cima da mesa&#10;&#10;Descrição gerada automaticamente com confiança baixa">
            <a:extLst>
              <a:ext uri="{FF2B5EF4-FFF2-40B4-BE49-F238E27FC236}">
                <a16:creationId xmlns:a16="http://schemas.microsoft.com/office/drawing/2014/main" id="{7D6498D8-4A02-0148-AD6E-271CED248A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634" y="2256384"/>
            <a:ext cx="2176564" cy="144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3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FDD2354-ABFA-BA86-8857-2B88F08C2488}"/>
              </a:ext>
            </a:extLst>
          </p:cNvPr>
          <p:cNvSpPr/>
          <p:nvPr/>
        </p:nvSpPr>
        <p:spPr>
          <a:xfrm>
            <a:off x="-17838" y="0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1013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11BC5034-F9CC-EEE3-2BB1-3D32E438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556" y="-311727"/>
            <a:ext cx="2040774" cy="2040774"/>
          </a:xfrm>
          <a:prstGeom prst="rect">
            <a:avLst/>
          </a:prstGeom>
        </p:spPr>
      </p:pic>
      <p:pic>
        <p:nvPicPr>
          <p:cNvPr id="16" name="Imagem 1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206151E-E050-5DEC-DA3A-CB3FA63D0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62" y="4953838"/>
            <a:ext cx="1626138" cy="162613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01D39FE-CACC-3F86-6AA6-35265CEF0449}"/>
              </a:ext>
            </a:extLst>
          </p:cNvPr>
          <p:cNvSpPr txBox="1"/>
          <p:nvPr/>
        </p:nvSpPr>
        <p:spPr>
          <a:xfrm>
            <a:off x="1159798" y="507117"/>
            <a:ext cx="8366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Revolução R/R Studio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C9FCDB-9BBB-93E0-04CA-7AA18AC0E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03" y="1746514"/>
            <a:ext cx="9117513" cy="4268248"/>
          </a:xfrm>
          <a:prstGeom prst="rect">
            <a:avLst/>
          </a:prstGeom>
        </p:spPr>
      </p:pic>
      <p:pic>
        <p:nvPicPr>
          <p:cNvPr id="21" name="Google Shape;224;g10ef1cd3af8_0_12">
            <a:extLst>
              <a:ext uri="{FF2B5EF4-FFF2-40B4-BE49-F238E27FC236}">
                <a16:creationId xmlns:a16="http://schemas.microsoft.com/office/drawing/2014/main" id="{6D72CDE0-F903-BE7C-7A71-35410E27CDA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5094" y="306947"/>
            <a:ext cx="3070425" cy="11082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8954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FDD2354-ABFA-BA86-8857-2B88F08C2488}"/>
              </a:ext>
            </a:extLst>
          </p:cNvPr>
          <p:cNvSpPr/>
          <p:nvPr/>
        </p:nvSpPr>
        <p:spPr>
          <a:xfrm>
            <a:off x="-17838" y="0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1013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11BC5034-F9CC-EEE3-2BB1-3D32E438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556" y="-311727"/>
            <a:ext cx="2040774" cy="2040774"/>
          </a:xfrm>
          <a:prstGeom prst="rect">
            <a:avLst/>
          </a:prstGeom>
        </p:spPr>
      </p:pic>
      <p:pic>
        <p:nvPicPr>
          <p:cNvPr id="16" name="Imagem 1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206151E-E050-5DEC-DA3A-CB3FA63D0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62" y="4965413"/>
            <a:ext cx="1626138" cy="1626138"/>
          </a:xfrm>
          <a:prstGeom prst="rect">
            <a:avLst/>
          </a:prstGeom>
        </p:spPr>
      </p:pic>
      <p:pic>
        <p:nvPicPr>
          <p:cNvPr id="13" name="Imagem 12" descr="Diagrama&#10;&#10;Descrição gerada automaticamente">
            <a:extLst>
              <a:ext uri="{FF2B5EF4-FFF2-40B4-BE49-F238E27FC236}">
                <a16:creationId xmlns:a16="http://schemas.microsoft.com/office/drawing/2014/main" id="{B7B77B01-3911-2A45-863E-CE6384E36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491" y="1697910"/>
            <a:ext cx="1387533" cy="16995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01D39FE-CACC-3F86-6AA6-35265CEF0449}"/>
              </a:ext>
            </a:extLst>
          </p:cNvPr>
          <p:cNvSpPr txBox="1"/>
          <p:nvPr/>
        </p:nvSpPr>
        <p:spPr>
          <a:xfrm>
            <a:off x="1159798" y="507117"/>
            <a:ext cx="8366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O que mudou?</a:t>
            </a:r>
          </a:p>
        </p:txBody>
      </p:sp>
      <p:pic>
        <p:nvPicPr>
          <p:cNvPr id="15" name="Imagem 14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ADF977B3-4BEB-7E91-9BF9-0D46DE33D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388" y="1729489"/>
            <a:ext cx="1489643" cy="16995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AF4F0FD-A96F-86B1-D0BB-3CD01193382A}"/>
              </a:ext>
            </a:extLst>
          </p:cNvPr>
          <p:cNvSpPr txBox="1"/>
          <p:nvPr/>
        </p:nvSpPr>
        <p:spPr>
          <a:xfrm>
            <a:off x="808571" y="1697910"/>
            <a:ext cx="971881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 defTabSz="1219170" latinLnBrk="1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  <a:latin typeface="Arial"/>
              </a:rPr>
              <a:t>O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 universo </a:t>
            </a:r>
            <a:r>
              <a:rPr lang="pt-BR" sz="2400" b="1" dirty="0">
                <a:solidFill>
                  <a:schemeClr val="bg1"/>
                </a:solidFill>
                <a:latin typeface="Arial"/>
              </a:rPr>
              <a:t>(</a:t>
            </a:r>
            <a:r>
              <a:rPr lang="pt-BR" sz="2400" b="1" dirty="0" err="1">
                <a:solidFill>
                  <a:schemeClr val="accent4">
                    <a:lumMod val="75000"/>
                  </a:schemeClr>
                </a:solidFill>
                <a:latin typeface="Arial"/>
              </a:rPr>
              <a:t>tidyverse</a:t>
            </a:r>
            <a:r>
              <a:rPr lang="pt-BR" sz="2400" b="1" dirty="0">
                <a:solidFill>
                  <a:schemeClr val="bg1"/>
                </a:solidFill>
                <a:latin typeface="Arial"/>
              </a:rPr>
              <a:t>)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 </a:t>
            </a:r>
            <a:r>
              <a:rPr lang="pt-BR" sz="2400" b="1" dirty="0">
                <a:solidFill>
                  <a:schemeClr val="bg1"/>
                </a:solidFill>
                <a:latin typeface="Arial"/>
              </a:rPr>
              <a:t>transformou a linguagem!</a:t>
            </a: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endParaRPr lang="pt-BR" sz="2400" b="1" dirty="0">
              <a:solidFill>
                <a:schemeClr val="bg1"/>
              </a:solidFill>
              <a:latin typeface="Arial"/>
            </a:endParaRP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  <a:latin typeface="Arial"/>
              </a:rPr>
              <a:t>Maior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 padronização </a:t>
            </a:r>
            <a:r>
              <a:rPr lang="pt-BR" sz="2400" b="1" dirty="0">
                <a:solidFill>
                  <a:schemeClr val="bg1"/>
                </a:solidFill>
                <a:latin typeface="Arial"/>
              </a:rPr>
              <a:t>dos pacotes.</a:t>
            </a: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endParaRPr lang="pt-BR" sz="2400" b="1" dirty="0">
              <a:solidFill>
                <a:schemeClr val="bg1"/>
              </a:solidFill>
              <a:latin typeface="Arial"/>
            </a:endParaRP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  <a:latin typeface="Arial"/>
              </a:rPr>
              <a:t>Aproximação com a 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linguagem SQL com </a:t>
            </a:r>
            <a:r>
              <a:rPr lang="pt-BR" sz="2400" b="1" dirty="0">
                <a:solidFill>
                  <a:schemeClr val="bg1"/>
                </a:solidFill>
                <a:latin typeface="Arial"/>
              </a:rPr>
              <a:t>(</a:t>
            </a:r>
            <a:r>
              <a:rPr lang="pt-BR" sz="2400" b="1" dirty="0" err="1">
                <a:solidFill>
                  <a:schemeClr val="accent4">
                    <a:lumMod val="75000"/>
                  </a:schemeClr>
                </a:solidFill>
                <a:latin typeface="Arial"/>
              </a:rPr>
              <a:t>dplyr</a:t>
            </a:r>
            <a:r>
              <a:rPr lang="pt-BR" sz="2400" b="1" dirty="0">
                <a:solidFill>
                  <a:schemeClr val="bg1"/>
                </a:solidFill>
                <a:latin typeface="Arial"/>
              </a:rPr>
              <a:t>)</a:t>
            </a: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endParaRPr lang="pt-BR" sz="2400" b="1" dirty="0">
              <a:solidFill>
                <a:schemeClr val="bg1"/>
              </a:solidFill>
              <a:latin typeface="Arial"/>
            </a:endParaRP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  <a:latin typeface="Arial"/>
              </a:rPr>
              <a:t>Gráficos 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mais profissionais </a:t>
            </a:r>
            <a:r>
              <a:rPr lang="pt-BR" sz="2400" b="1" dirty="0">
                <a:solidFill>
                  <a:schemeClr val="bg1"/>
                </a:solidFill>
                <a:latin typeface="Arial"/>
              </a:rPr>
              <a:t>(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ggplot2</a:t>
            </a:r>
            <a:r>
              <a:rPr lang="pt-BR" sz="2400" b="1" dirty="0">
                <a:solidFill>
                  <a:schemeClr val="bg1"/>
                </a:solidFill>
                <a:latin typeface="Arial"/>
              </a:rPr>
              <a:t> e  </a:t>
            </a:r>
            <a:r>
              <a:rPr lang="pt-BR" sz="2400" b="1" dirty="0" err="1">
                <a:solidFill>
                  <a:schemeClr val="accent4">
                    <a:lumMod val="75000"/>
                  </a:schemeClr>
                </a:solidFill>
                <a:latin typeface="Arial"/>
              </a:rPr>
              <a:t>plotly</a:t>
            </a:r>
            <a:r>
              <a:rPr lang="pt-BR" sz="2400" b="1" dirty="0">
                <a:solidFill>
                  <a:schemeClr val="bg1"/>
                </a:solidFill>
                <a:latin typeface="Arial"/>
              </a:rPr>
              <a:t>)</a:t>
            </a: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endParaRPr lang="pt-BR" sz="2400" b="1" dirty="0">
              <a:solidFill>
                <a:schemeClr val="bg1"/>
              </a:solidFill>
              <a:latin typeface="Arial"/>
            </a:endParaRP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  <a:latin typeface="Arial"/>
              </a:rPr>
              <a:t>Relatórios 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Reprodutíveis e Automatizados com </a:t>
            </a:r>
            <a:r>
              <a:rPr lang="pt-BR" sz="2400" b="1" dirty="0">
                <a:solidFill>
                  <a:schemeClr val="bg1"/>
                </a:solidFill>
                <a:latin typeface="Arial"/>
              </a:rPr>
              <a:t>(</a:t>
            </a:r>
            <a:r>
              <a:rPr lang="pt-BR" sz="2400" b="1" dirty="0" err="1">
                <a:solidFill>
                  <a:schemeClr val="accent4">
                    <a:lumMod val="75000"/>
                  </a:schemeClr>
                </a:solidFill>
                <a:latin typeface="Arial"/>
              </a:rPr>
              <a:t>rmarkdown</a:t>
            </a:r>
            <a:r>
              <a:rPr lang="pt-BR" sz="2400" b="1" dirty="0">
                <a:solidFill>
                  <a:schemeClr val="bg1"/>
                </a:solidFill>
                <a:latin typeface="Arial"/>
              </a:rPr>
              <a:t>)</a:t>
            </a: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endParaRPr lang="pt-BR" sz="2400" b="1" dirty="0">
              <a:solidFill>
                <a:schemeClr val="accent4">
                  <a:lumMod val="75000"/>
                </a:schemeClr>
              </a:solidFill>
              <a:latin typeface="Arial"/>
            </a:endParaRP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  <a:latin typeface="Arial"/>
              </a:rPr>
              <a:t>Criação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 </a:t>
            </a:r>
            <a:r>
              <a:rPr lang="pt-BR" sz="2400" b="1" dirty="0">
                <a:solidFill>
                  <a:schemeClr val="bg1"/>
                </a:solidFill>
                <a:latin typeface="Arial"/>
              </a:rPr>
              <a:t>de 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Sites e Apps na WEB</a:t>
            </a: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endParaRPr lang="pt-BR" sz="2400" b="1" dirty="0">
              <a:solidFill>
                <a:schemeClr val="bg1"/>
              </a:solidFill>
              <a:latin typeface="Arial"/>
            </a:endParaRP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endParaRPr lang="pt-BR" sz="2400" b="1" dirty="0">
              <a:solidFill>
                <a:schemeClr val="accent4">
                  <a:lumMod val="75000"/>
                </a:schemeClr>
              </a:solidFill>
              <a:latin typeface="Arial"/>
            </a:endParaRP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accent4">
                  <a:lumMod val="75000"/>
                </a:schemeClr>
              </a:solidFill>
              <a:latin typeface="Arial"/>
            </a:endParaRP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endParaRPr lang="pt-BR" sz="1800" b="1" dirty="0">
              <a:solidFill>
                <a:schemeClr val="accent4">
                  <a:lumMod val="75000"/>
                </a:schemeClr>
              </a:solidFill>
              <a:latin typeface="Arial"/>
            </a:endParaRPr>
          </a:p>
          <a:p>
            <a:pPr defTabSz="1219170" latinLnBrk="1"/>
            <a:endParaRPr lang="pt-BR" sz="1800" b="1" dirty="0">
              <a:solidFill>
                <a:schemeClr val="accent4">
                  <a:lumMod val="75000"/>
                </a:schemeClr>
              </a:solidFill>
              <a:latin typeface="Arial"/>
            </a:endParaRP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endParaRPr lang="pt-BR" sz="1800" b="1" dirty="0">
              <a:solidFill>
                <a:schemeClr val="accent4">
                  <a:lumMod val="75000"/>
                </a:schemeClr>
              </a:solidFill>
              <a:latin typeface="Arial"/>
            </a:endParaRPr>
          </a:p>
        </p:txBody>
      </p:sp>
      <p:pic>
        <p:nvPicPr>
          <p:cNvPr id="4" name="Imagem 3" descr="Homem de terno e gravata sorrindo posando para foto&#10;&#10;Descrição gerada automaticamente">
            <a:extLst>
              <a:ext uri="{FF2B5EF4-FFF2-40B4-BE49-F238E27FC236}">
                <a16:creationId xmlns:a16="http://schemas.microsoft.com/office/drawing/2014/main" id="{B5299C68-4A71-1100-E36A-8DEDE8E42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46" y="173740"/>
            <a:ext cx="1314172" cy="13141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oogle Shape;324;p27" descr="Welcome to the Tidyverse • tidyverse">
            <a:extLst>
              <a:ext uri="{FF2B5EF4-FFF2-40B4-BE49-F238E27FC236}">
                <a16:creationId xmlns:a16="http://schemas.microsoft.com/office/drawing/2014/main" id="{1B7CA7C1-C54F-DC18-A861-9F707BBC5A7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0250" y="53886"/>
            <a:ext cx="1451290" cy="1675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31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FDD2354-ABFA-BA86-8857-2B88F08C2488}"/>
              </a:ext>
            </a:extLst>
          </p:cNvPr>
          <p:cNvSpPr/>
          <p:nvPr/>
        </p:nvSpPr>
        <p:spPr>
          <a:xfrm>
            <a:off x="-17838" y="-41225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1013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11BC5034-F9CC-EEE3-2BB1-3D32E438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556" y="-311727"/>
            <a:ext cx="2040774" cy="2040774"/>
          </a:xfrm>
          <a:prstGeom prst="rect">
            <a:avLst/>
          </a:prstGeom>
        </p:spPr>
      </p:pic>
      <p:pic>
        <p:nvPicPr>
          <p:cNvPr id="16" name="Imagem 1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206151E-E050-5DEC-DA3A-CB3FA63D0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62" y="4965413"/>
            <a:ext cx="1626138" cy="162613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01D39FE-CACC-3F86-6AA6-35265CEF0449}"/>
              </a:ext>
            </a:extLst>
          </p:cNvPr>
          <p:cNvSpPr txBox="1"/>
          <p:nvPr/>
        </p:nvSpPr>
        <p:spPr>
          <a:xfrm>
            <a:off x="1159798" y="507117"/>
            <a:ext cx="8366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O universo </a:t>
            </a:r>
            <a:r>
              <a:rPr lang="pt-BR" sz="4000" dirty="0" err="1">
                <a:solidFill>
                  <a:schemeClr val="bg1"/>
                </a:solidFill>
              </a:rPr>
              <a:t>tidyverse</a:t>
            </a:r>
            <a:r>
              <a:rPr lang="pt-BR" sz="40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4" name="Imagem 3" descr="Homem de terno e gravata sorrindo posando para foto&#10;&#10;Descrição gerada automaticamente">
            <a:extLst>
              <a:ext uri="{FF2B5EF4-FFF2-40B4-BE49-F238E27FC236}">
                <a16:creationId xmlns:a16="http://schemas.microsoft.com/office/drawing/2014/main" id="{B5299C68-4A71-1100-E36A-8DEDE8E42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162" y="199270"/>
            <a:ext cx="1314172" cy="13141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055802E-9965-CD74-E356-AD989D285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808" y="4896455"/>
            <a:ext cx="1489643" cy="16995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692EF8E-2F44-309B-BDC0-51B61B119A52}"/>
              </a:ext>
            </a:extLst>
          </p:cNvPr>
          <p:cNvSpPr txBox="1"/>
          <p:nvPr/>
        </p:nvSpPr>
        <p:spPr>
          <a:xfrm>
            <a:off x="805910" y="1528046"/>
            <a:ext cx="62213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 latinLnBrk="1"/>
            <a:r>
              <a:rPr lang="pt-BR" sz="1800" b="1" dirty="0">
                <a:solidFill>
                  <a:schemeClr val="bg1"/>
                </a:solidFill>
                <a:latin typeface="Arial"/>
              </a:rPr>
              <a:t>Os principais para começar:</a:t>
            </a:r>
          </a:p>
          <a:p>
            <a:pPr defTabSz="1219170" latinLnBrk="1"/>
            <a:endParaRPr lang="pt-BR" sz="1800" b="1" dirty="0">
              <a:solidFill>
                <a:schemeClr val="bg1"/>
              </a:solidFill>
              <a:latin typeface="Arial"/>
            </a:endParaRPr>
          </a:p>
          <a:p>
            <a:pPr marL="285750" indent="-285750" defTabSz="1219170" latinLnBrk="1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Arial"/>
            </a:endParaRPr>
          </a:p>
          <a:p>
            <a:pPr marL="285750" indent="-285750" defTabSz="1219170" latinLnBrk="1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Arial"/>
            </a:endParaRPr>
          </a:p>
          <a:p>
            <a:pPr marL="285750" indent="-285750" defTabSz="1219170" latinLnBrk="1">
              <a:buFont typeface="Arial" panose="020B0604020202020204" pitchFamily="34" charset="0"/>
              <a:buChar char="•"/>
            </a:pPr>
            <a:endParaRPr lang="pt-BR" sz="1800" b="1" dirty="0">
              <a:solidFill>
                <a:schemeClr val="bg1"/>
              </a:solidFill>
              <a:latin typeface="Arial"/>
            </a:endParaRPr>
          </a:p>
          <a:p>
            <a:pPr marL="285750" indent="-285750" defTabSz="1219170" latinLnBrk="1">
              <a:buFont typeface="Arial" panose="020B0604020202020204" pitchFamily="34" charset="0"/>
              <a:buChar char="•"/>
            </a:pPr>
            <a:endParaRPr lang="pt-BR" sz="1800" b="1" dirty="0">
              <a:solidFill>
                <a:schemeClr val="bg1"/>
              </a:solidFill>
              <a:latin typeface="Arial"/>
            </a:endParaRPr>
          </a:p>
          <a:p>
            <a:pPr marL="380990" indent="-380990" defTabSz="1219170" latinLnBrk="1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Arial"/>
            </a:endParaRPr>
          </a:p>
          <a:p>
            <a:pPr marL="285750" indent="-285750" defTabSz="1219170" latinLnBrk="1">
              <a:buFont typeface="Arial" panose="020B0604020202020204" pitchFamily="34" charset="0"/>
              <a:buChar char="•"/>
            </a:pPr>
            <a:endParaRPr lang="pt-BR" sz="1800" b="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0" name="Google Shape;324;p27" descr="Welcome to the Tidyverse • tidyverse">
            <a:extLst>
              <a:ext uri="{FF2B5EF4-FFF2-40B4-BE49-F238E27FC236}">
                <a16:creationId xmlns:a16="http://schemas.microsoft.com/office/drawing/2014/main" id="{7B251A8F-2B65-40EF-094B-67FBC76334D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51285" y="112746"/>
            <a:ext cx="1451290" cy="1675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700;g10ef1cd3af8_0_24">
            <a:extLst>
              <a:ext uri="{FF2B5EF4-FFF2-40B4-BE49-F238E27FC236}">
                <a16:creationId xmlns:a16="http://schemas.microsoft.com/office/drawing/2014/main" id="{18D1A346-0087-BAF4-40F4-5A58F6A551D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0724" y="2033336"/>
            <a:ext cx="1489107" cy="169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95;g10ef1cd3af8_0_24">
            <a:extLst>
              <a:ext uri="{FF2B5EF4-FFF2-40B4-BE49-F238E27FC236}">
                <a16:creationId xmlns:a16="http://schemas.microsoft.com/office/drawing/2014/main" id="{1FDD1A7A-564B-7F34-7B76-C384DCF64E6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70724" y="2033336"/>
            <a:ext cx="1514940" cy="1719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93;g10ef1cd3af8_0_24">
            <a:extLst>
              <a:ext uri="{FF2B5EF4-FFF2-40B4-BE49-F238E27FC236}">
                <a16:creationId xmlns:a16="http://schemas.microsoft.com/office/drawing/2014/main" id="{892ED69E-E566-66AC-4499-C73A02A89C2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75211" y="1968341"/>
            <a:ext cx="1407617" cy="186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705;g10ef1cd3af8_0_24">
            <a:extLst>
              <a:ext uri="{FF2B5EF4-FFF2-40B4-BE49-F238E27FC236}">
                <a16:creationId xmlns:a16="http://schemas.microsoft.com/office/drawing/2014/main" id="{467FD964-795E-9A45-77E8-48F6300FCA2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82829" y="1973664"/>
            <a:ext cx="1470144" cy="1725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702;g10ef1cd3af8_0_24">
            <a:extLst>
              <a:ext uri="{FF2B5EF4-FFF2-40B4-BE49-F238E27FC236}">
                <a16:creationId xmlns:a16="http://schemas.microsoft.com/office/drawing/2014/main" id="{19801333-D070-3D72-F1A4-8F662C2C868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5018" y="2033336"/>
            <a:ext cx="1440000" cy="16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709;g10ef1cd3af8_0_24">
            <a:extLst>
              <a:ext uri="{FF2B5EF4-FFF2-40B4-BE49-F238E27FC236}">
                <a16:creationId xmlns:a16="http://schemas.microsoft.com/office/drawing/2014/main" id="{1F37BFE4-E46D-893D-58D1-AA3090993F6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580016" y="1931995"/>
            <a:ext cx="1440000" cy="166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94;g10ef1cd3af8_0_24">
            <a:extLst>
              <a:ext uri="{FF2B5EF4-FFF2-40B4-BE49-F238E27FC236}">
                <a16:creationId xmlns:a16="http://schemas.microsoft.com/office/drawing/2014/main" id="{F1CD85F4-C5AB-86D4-ED55-CF0A65BF588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02791" y="3236998"/>
            <a:ext cx="1440001" cy="16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90;g10ef1cd3af8_0_24">
            <a:extLst>
              <a:ext uri="{FF2B5EF4-FFF2-40B4-BE49-F238E27FC236}">
                <a16:creationId xmlns:a16="http://schemas.microsoft.com/office/drawing/2014/main" id="{C3CAC1D5-4ADB-8D3B-4F76-83976B648D86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42791" y="3316001"/>
            <a:ext cx="1440000" cy="166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85;g10ef1cd3af8_0_24">
            <a:extLst>
              <a:ext uri="{FF2B5EF4-FFF2-40B4-BE49-F238E27FC236}">
                <a16:creationId xmlns:a16="http://schemas.microsoft.com/office/drawing/2014/main" id="{ACF9C256-46CC-381A-D801-3E0F4EEFC577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76313" y="3248570"/>
            <a:ext cx="1440000" cy="166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712;g10ef1cd3af8_0_24">
            <a:extLst>
              <a:ext uri="{FF2B5EF4-FFF2-40B4-BE49-F238E27FC236}">
                <a16:creationId xmlns:a16="http://schemas.microsoft.com/office/drawing/2014/main" id="{C60F5CCF-43D7-C9E9-CC5C-37092BF22E21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945966" y="3333129"/>
            <a:ext cx="1478577" cy="1666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689;g10ef1cd3af8_0_24">
            <a:extLst>
              <a:ext uri="{FF2B5EF4-FFF2-40B4-BE49-F238E27FC236}">
                <a16:creationId xmlns:a16="http://schemas.microsoft.com/office/drawing/2014/main" id="{14B78306-0768-5C88-5888-ACF4431C554B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140016" y="1990855"/>
            <a:ext cx="1440000" cy="1666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699;g10ef1cd3af8_0_24">
            <a:extLst>
              <a:ext uri="{FF2B5EF4-FFF2-40B4-BE49-F238E27FC236}">
                <a16:creationId xmlns:a16="http://schemas.microsoft.com/office/drawing/2014/main" id="{56B23895-BA41-A8B2-AD5F-37B945DBF60A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385966" y="3247083"/>
            <a:ext cx="1440001" cy="166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684;g10ef1cd3af8_0_24">
            <a:extLst>
              <a:ext uri="{FF2B5EF4-FFF2-40B4-BE49-F238E27FC236}">
                <a16:creationId xmlns:a16="http://schemas.microsoft.com/office/drawing/2014/main" id="{B4A253A4-E38D-9424-63C2-A0F6C22745C3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34383" y="3236998"/>
            <a:ext cx="1612212" cy="16594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593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FDD2354-ABFA-BA86-8857-2B88F08C2488}"/>
              </a:ext>
            </a:extLst>
          </p:cNvPr>
          <p:cNvSpPr/>
          <p:nvPr/>
        </p:nvSpPr>
        <p:spPr>
          <a:xfrm>
            <a:off x="0" y="-26227"/>
            <a:ext cx="12192000" cy="6857999"/>
          </a:xfrm>
          <a:prstGeom prst="rect">
            <a:avLst/>
          </a:prstGeom>
          <a:solidFill>
            <a:srgbClr val="16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en-US" sz="1013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11BC5034-F9CC-EEE3-2BB1-3D32E438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556" y="-311727"/>
            <a:ext cx="2040774" cy="2040774"/>
          </a:xfrm>
          <a:prstGeom prst="rect">
            <a:avLst/>
          </a:prstGeom>
        </p:spPr>
      </p:pic>
      <p:pic>
        <p:nvPicPr>
          <p:cNvPr id="16" name="Imagem 1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206151E-E050-5DEC-DA3A-CB3FA63D0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62" y="4965413"/>
            <a:ext cx="1626138" cy="162613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01D39FE-CACC-3F86-6AA6-35265CEF0449}"/>
              </a:ext>
            </a:extLst>
          </p:cNvPr>
          <p:cNvSpPr txBox="1"/>
          <p:nvPr/>
        </p:nvSpPr>
        <p:spPr>
          <a:xfrm>
            <a:off x="1159798" y="507117"/>
            <a:ext cx="83667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O que eu já fiz?</a:t>
            </a:r>
          </a:p>
          <a:p>
            <a:pPr algn="ctr"/>
            <a:endParaRPr lang="pt-BR" sz="4000" dirty="0">
              <a:solidFill>
                <a:schemeClr val="bg1"/>
              </a:solidFill>
            </a:endParaRPr>
          </a:p>
          <a:p>
            <a:r>
              <a:rPr lang="pt-BR" sz="4000" dirty="0">
                <a:solidFill>
                  <a:schemeClr val="bg1"/>
                </a:solidFill>
              </a:rPr>
              <a:t>Aulas e Dashboards               Apps </a:t>
            </a:r>
            <a:r>
              <a:rPr lang="pt-BR" sz="4000" dirty="0" err="1">
                <a:solidFill>
                  <a:schemeClr val="bg1"/>
                </a:solidFill>
              </a:rPr>
              <a:t>Shiny</a:t>
            </a:r>
            <a:endParaRPr lang="pt-BR" sz="4000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hlinkClick r:id="rId4"/>
            <a:extLst>
              <a:ext uri="{FF2B5EF4-FFF2-40B4-BE49-F238E27FC236}">
                <a16:creationId xmlns:a16="http://schemas.microsoft.com/office/drawing/2014/main" id="{ED515CD7-59BC-8186-9A52-B4FCC89A1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60" y="2446109"/>
            <a:ext cx="5240039" cy="35978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Imagem 3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37F74B8-32B4-A611-B9A8-9EB6B3C7CE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388" y="1729489"/>
            <a:ext cx="1489643" cy="16995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m 6">
            <a:hlinkClick r:id="rId7"/>
            <a:extLst>
              <a:ext uri="{FF2B5EF4-FFF2-40B4-BE49-F238E27FC236}">
                <a16:creationId xmlns:a16="http://schemas.microsoft.com/office/drawing/2014/main" id="{71B7F098-1767-658E-6B09-F504486B7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7498" y="2627838"/>
            <a:ext cx="5099890" cy="14690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9" name="Imagem 8">
            <a:hlinkClick r:id="rId9"/>
            <a:extLst>
              <a:ext uri="{FF2B5EF4-FFF2-40B4-BE49-F238E27FC236}">
                <a16:creationId xmlns:a16="http://schemas.microsoft.com/office/drawing/2014/main" id="{F1B01897-1576-6683-8F2B-39E2ED4E98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7640" y="4632257"/>
            <a:ext cx="1739540" cy="11822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1" name="Imagem 10">
            <a:hlinkClick r:id="rId11"/>
            <a:extLst>
              <a:ext uri="{FF2B5EF4-FFF2-40B4-BE49-F238E27FC236}">
                <a16:creationId xmlns:a16="http://schemas.microsoft.com/office/drawing/2014/main" id="{2FD04CBB-61F5-4E66-B7FD-FFFD8814F7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256" y="4813986"/>
            <a:ext cx="3147113" cy="13590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0E7AF2D4-3AE9-01A7-0AD9-665A622BC956}"/>
              </a:ext>
            </a:extLst>
          </p:cNvPr>
          <p:cNvSpPr txBox="1"/>
          <p:nvPr/>
        </p:nvSpPr>
        <p:spPr>
          <a:xfrm>
            <a:off x="3539830" y="6026722"/>
            <a:ext cx="6212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 err="1">
                <a:solidFill>
                  <a:schemeClr val="bg1"/>
                </a:solidFill>
                <a:effectLst/>
                <a:latin typeface="-apple-system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Critical</a:t>
            </a:r>
            <a:r>
              <a:rPr lang="pt-BR" b="0" i="0" dirty="0">
                <a:solidFill>
                  <a:schemeClr val="bg1"/>
                </a:solidFill>
                <a:effectLst/>
                <a:latin typeface="-apple-system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Path no R (CRAN):</a:t>
            </a:r>
            <a:br>
              <a:rPr lang="pt-BR" dirty="0">
                <a:solidFill>
                  <a:srgbClr val="0563C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pt-BR" b="0" i="0" dirty="0">
                <a:solidFill>
                  <a:srgbClr val="0563C1"/>
                </a:solidFill>
                <a:effectLst/>
                <a:latin typeface="-apple-system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https://cran.r-project.org/package=criticalpath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56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1795</TotalTime>
  <Words>839</Words>
  <Application>Microsoft Office PowerPoint</Application>
  <PresentationFormat>Widescreen</PresentationFormat>
  <Paragraphs>209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6" baseType="lpstr">
      <vt:lpstr>Arial</vt:lpstr>
      <vt:lpstr>Gotham Bold</vt:lpstr>
      <vt:lpstr>-apple-system</vt:lpstr>
      <vt:lpstr>Roboto</vt:lpstr>
      <vt:lpstr>Calibri Light</vt:lpstr>
      <vt:lpstr>Calibri</vt:lpstr>
      <vt:lpstr>Muli</vt:lpstr>
      <vt:lpstr>Algerian</vt:lpstr>
      <vt:lpstr>YouTube Sans</vt:lpstr>
      <vt:lpstr>Wingdings</vt:lpstr>
      <vt:lpstr>Gotham Black</vt:lpstr>
      <vt:lpstr>Tema do Office</vt:lpstr>
      <vt:lpstr>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  e automatização digital</dc:title>
  <dc:creator>Monica Folador</dc:creator>
  <cp:lastModifiedBy>thiago marques</cp:lastModifiedBy>
  <cp:revision>82</cp:revision>
  <dcterms:created xsi:type="dcterms:W3CDTF">2019-05-17T14:49:05Z</dcterms:created>
  <dcterms:modified xsi:type="dcterms:W3CDTF">2022-12-07T12:33:53Z</dcterms:modified>
</cp:coreProperties>
</file>